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4" r:id="rId3"/>
    <p:sldId id="304" r:id="rId4"/>
    <p:sldId id="285" r:id="rId5"/>
    <p:sldId id="286" r:id="rId6"/>
    <p:sldId id="287" r:id="rId7"/>
    <p:sldId id="288" r:id="rId8"/>
    <p:sldId id="289" r:id="rId9"/>
    <p:sldId id="292" r:id="rId10"/>
    <p:sldId id="296" r:id="rId11"/>
    <p:sldId id="297" r:id="rId12"/>
    <p:sldId id="299" r:id="rId13"/>
    <p:sldId id="300" r:id="rId14"/>
    <p:sldId id="301" r:id="rId15"/>
    <p:sldId id="302" r:id="rId16"/>
    <p:sldId id="303" r:id="rId17"/>
    <p:sldId id="30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8" autoAdjust="0"/>
    <p:restoredTop sz="90182" autoAdjust="0"/>
  </p:normalViewPr>
  <p:slideViewPr>
    <p:cSldViewPr>
      <p:cViewPr>
        <p:scale>
          <a:sx n="100" d="100"/>
          <a:sy n="100" d="100"/>
        </p:scale>
        <p:origin x="-2346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38697506561673"/>
          <c:y val="4.9960875984251973E-2"/>
          <c:w val="0.65320298727869963"/>
          <c:h val="0.7791593204401410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2010 г.</c:v>
                </c:pt>
                <c:pt idx="1">
                  <c:v>2011 г.</c:v>
                </c:pt>
                <c:pt idx="2">
                  <c:v>2012 г.</c:v>
                </c:pt>
                <c:pt idx="3">
                  <c:v>2013 г. </c:v>
                </c:pt>
                <c:pt idx="4">
                  <c:v>2014 г.</c:v>
                </c:pt>
                <c:pt idx="5">
                  <c:v>2015 г. </c:v>
                </c:pt>
                <c:pt idx="6">
                  <c:v>2016 г.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9901</c:v>
                </c:pt>
                <c:pt idx="1">
                  <c:v>9964</c:v>
                </c:pt>
                <c:pt idx="2">
                  <c:v>8614</c:v>
                </c:pt>
                <c:pt idx="3">
                  <c:v>7960</c:v>
                </c:pt>
                <c:pt idx="4">
                  <c:v>10203</c:v>
                </c:pt>
                <c:pt idx="5">
                  <c:v>9120</c:v>
                </c:pt>
                <c:pt idx="6">
                  <c:v>9444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Тяжелые травмы</c:v>
                </c:pt>
              </c:strCache>
            </c:strRef>
          </c:tx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2010 г.</c:v>
                </c:pt>
                <c:pt idx="1">
                  <c:v>2011 г.</c:v>
                </c:pt>
                <c:pt idx="2">
                  <c:v>2012 г.</c:v>
                </c:pt>
                <c:pt idx="3">
                  <c:v>2013 г. </c:v>
                </c:pt>
                <c:pt idx="4">
                  <c:v>2014 г.</c:v>
                </c:pt>
                <c:pt idx="5">
                  <c:v>2015 г. </c:v>
                </c:pt>
                <c:pt idx="6">
                  <c:v>2016 г. 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7377</c:v>
                </c:pt>
                <c:pt idx="1">
                  <c:v>7440</c:v>
                </c:pt>
                <c:pt idx="2">
                  <c:v>6242</c:v>
                </c:pt>
                <c:pt idx="3">
                  <c:v>5810</c:v>
                </c:pt>
                <c:pt idx="4">
                  <c:v>7120</c:v>
                </c:pt>
                <c:pt idx="5">
                  <c:v>6648</c:v>
                </c:pt>
                <c:pt idx="6">
                  <c:v>7500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Смертель-ный исход</c:v>
                </c:pt>
              </c:strCache>
            </c:strRef>
          </c:tx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2010 г.</c:v>
                </c:pt>
                <c:pt idx="1">
                  <c:v>2011 г.</c:v>
                </c:pt>
                <c:pt idx="2">
                  <c:v>2012 г.</c:v>
                </c:pt>
                <c:pt idx="3">
                  <c:v>2013 г. </c:v>
                </c:pt>
                <c:pt idx="4">
                  <c:v>2014 г.</c:v>
                </c:pt>
                <c:pt idx="5">
                  <c:v>2015 г. </c:v>
                </c:pt>
                <c:pt idx="6">
                  <c:v>2016 г. 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2524</c:v>
                </c:pt>
                <c:pt idx="1">
                  <c:v>2524</c:v>
                </c:pt>
                <c:pt idx="2">
                  <c:v>2372</c:v>
                </c:pt>
                <c:pt idx="3">
                  <c:v>2150</c:v>
                </c:pt>
                <c:pt idx="4">
                  <c:v>3083</c:v>
                </c:pt>
                <c:pt idx="5">
                  <c:v>2472</c:v>
                </c:pt>
                <c:pt idx="6">
                  <c:v>3100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количество пострадавших</c:v>
                </c:pt>
              </c:strCache>
            </c:strRef>
          </c:tx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2010 г.</c:v>
                </c:pt>
                <c:pt idx="1">
                  <c:v>2011 г.</c:v>
                </c:pt>
                <c:pt idx="2">
                  <c:v>2012 г.</c:v>
                </c:pt>
                <c:pt idx="3">
                  <c:v>2013 г. </c:v>
                </c:pt>
                <c:pt idx="4">
                  <c:v>2014 г.</c:v>
                </c:pt>
                <c:pt idx="5">
                  <c:v>2015 г. </c:v>
                </c:pt>
                <c:pt idx="6">
                  <c:v>2016 г. 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155712"/>
        <c:axId val="33952128"/>
      </c:lineChart>
      <c:catAx>
        <c:axId val="33155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952128"/>
        <c:crosses val="autoZero"/>
        <c:auto val="1"/>
        <c:lblAlgn val="ctr"/>
        <c:lblOffset val="100"/>
        <c:noMultiLvlLbl val="0"/>
      </c:catAx>
      <c:valAx>
        <c:axId val="33952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155712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800"/>
            </a:pPr>
            <a:endParaRPr lang="ru-RU"/>
          </a:p>
        </c:txPr>
      </c:legendEntry>
      <c:layout>
        <c:manualLayout>
          <c:xMode val="edge"/>
          <c:yMode val="edge"/>
          <c:x val="0.83415272699168663"/>
          <c:y val="5.6699204203648178E-2"/>
          <c:w val="0.16584727300831309"/>
          <c:h val="0.777497459130055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953B6E-9DFB-4FCF-B657-4DA9FFE8213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FCF095-E4AF-4461-A3BF-E4AA3A874436}">
      <dgm:prSet phldrT="[Текст]" custT="1"/>
      <dgm:spPr>
        <a:solidFill>
          <a:schemeClr val="bg1">
            <a:lumMod val="75000"/>
            <a:alpha val="4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dirty="0" smtClean="0">
            <a:latin typeface="Cambria" panose="020405030504060302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latin typeface="Cambria" panose="02040503050406030204" pitchFamily="18" charset="0"/>
            </a:rPr>
            <a:t>В утвержденных стандартах СРО присутствуют требования по охране и безопасности труда</a:t>
          </a:r>
          <a:endParaRPr lang="ru-RU" sz="1600" dirty="0" smtClean="0"/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gm:t>
    </dgm:pt>
    <dgm:pt modelId="{048ED8AF-B16E-4993-AFEC-446C75112212}" type="parTrans" cxnId="{9A450BA6-1029-4869-94FB-E5D60A07CCCD}">
      <dgm:prSet/>
      <dgm:spPr/>
      <dgm:t>
        <a:bodyPr/>
        <a:lstStyle/>
        <a:p>
          <a:endParaRPr lang="ru-RU"/>
        </a:p>
      </dgm:t>
    </dgm:pt>
    <dgm:pt modelId="{B8DCF8B0-8CD9-4CC6-92FB-C8ADACF0EA54}" type="sibTrans" cxnId="{9A450BA6-1029-4869-94FB-E5D60A07CCCD}">
      <dgm:prSet/>
      <dgm:spPr/>
      <dgm:t>
        <a:bodyPr/>
        <a:lstStyle/>
        <a:p>
          <a:endParaRPr lang="ru-RU"/>
        </a:p>
      </dgm:t>
    </dgm:pt>
    <dgm:pt modelId="{DC176FA3-3FC1-4F9B-97ED-1C3916E91159}">
      <dgm:prSet phldrT="[Текст]" custT="1"/>
      <dgm:spPr>
        <a:solidFill>
          <a:schemeClr val="bg1">
            <a:lumMod val="75000"/>
            <a:alpha val="40000"/>
          </a:schemeClr>
        </a:solidFill>
      </dgm:spPr>
      <dgm:t>
        <a:bodyPr/>
        <a:lstStyle/>
        <a:p>
          <a:r>
            <a:rPr lang="ru-RU" sz="1600" dirty="0" smtClean="0">
              <a:latin typeface="Cambria" panose="02040503050406030204" pitchFamily="18" charset="0"/>
            </a:rPr>
            <a:t>На официальных сайтах представлена информация                      по охране труда</a:t>
          </a:r>
          <a:endParaRPr lang="ru-RU" sz="1600" dirty="0"/>
        </a:p>
      </dgm:t>
    </dgm:pt>
    <dgm:pt modelId="{A6DB4979-72E8-4995-8935-67CC88780FF6}" type="parTrans" cxnId="{E940E711-3A84-4712-A0B2-C78706609357}">
      <dgm:prSet/>
      <dgm:spPr/>
      <dgm:t>
        <a:bodyPr/>
        <a:lstStyle/>
        <a:p>
          <a:endParaRPr lang="ru-RU"/>
        </a:p>
      </dgm:t>
    </dgm:pt>
    <dgm:pt modelId="{DE08DE4F-C243-480A-970E-BB8FCB011C2D}" type="sibTrans" cxnId="{E940E711-3A84-4712-A0B2-C78706609357}">
      <dgm:prSet/>
      <dgm:spPr/>
      <dgm:t>
        <a:bodyPr/>
        <a:lstStyle/>
        <a:p>
          <a:endParaRPr lang="ru-RU"/>
        </a:p>
      </dgm:t>
    </dgm:pt>
    <dgm:pt modelId="{5502C1CE-19B0-4BD7-B40F-3B7A9F11BC16}">
      <dgm:prSet phldrT="[Текст]" custT="1"/>
      <dgm:spPr>
        <a:solidFill>
          <a:schemeClr val="bg1">
            <a:lumMod val="75000"/>
            <a:alpha val="40000"/>
          </a:schemeClr>
        </a:solidFill>
      </dgm:spPr>
      <dgm:t>
        <a:bodyPr/>
        <a:lstStyle/>
        <a:p>
          <a:r>
            <a:rPr lang="ru-RU" sz="1600" dirty="0" smtClean="0">
              <a:latin typeface="Cambria" panose="02040503050406030204" pitchFamily="18" charset="0"/>
            </a:rPr>
            <a:t>Разработаны и применяются стандарты, правила, требования по охране труда</a:t>
          </a:r>
          <a:endParaRPr lang="ru-RU" sz="1600" dirty="0"/>
        </a:p>
      </dgm:t>
    </dgm:pt>
    <dgm:pt modelId="{DCCB861D-36F2-4A7E-9CAB-6684B4707278}" type="parTrans" cxnId="{4566F79C-94E5-41BE-B378-3B48D5478A1C}">
      <dgm:prSet/>
      <dgm:spPr/>
      <dgm:t>
        <a:bodyPr/>
        <a:lstStyle/>
        <a:p>
          <a:endParaRPr lang="ru-RU"/>
        </a:p>
      </dgm:t>
    </dgm:pt>
    <dgm:pt modelId="{712D2B90-44F5-423C-B0F6-D64A0167854F}" type="sibTrans" cxnId="{4566F79C-94E5-41BE-B378-3B48D5478A1C}">
      <dgm:prSet/>
      <dgm:spPr/>
      <dgm:t>
        <a:bodyPr/>
        <a:lstStyle/>
        <a:p>
          <a:endParaRPr lang="ru-RU"/>
        </a:p>
      </dgm:t>
    </dgm:pt>
    <dgm:pt modelId="{63E2BD58-B883-4CD0-AD5F-01C9623AE7B5}">
      <dgm:prSet custT="1"/>
      <dgm:spPr>
        <a:solidFill>
          <a:schemeClr val="accent2">
            <a:lumMod val="40000"/>
            <a:lumOff val="60000"/>
            <a:alpha val="40000"/>
          </a:schemeClr>
        </a:solidFill>
      </dgm:spPr>
      <dgm:t>
        <a:bodyPr/>
        <a:lstStyle/>
        <a:p>
          <a:r>
            <a:rPr lang="ru-RU" sz="1800" dirty="0" smtClean="0">
              <a:latin typeface="Cambria" panose="02040503050406030204" pitchFamily="18" charset="0"/>
            </a:rPr>
            <a:t>Не ведут работу</a:t>
          </a:r>
          <a:endParaRPr lang="ru-RU" sz="1800" dirty="0">
            <a:latin typeface="Cambria" panose="02040503050406030204" pitchFamily="18" charset="0"/>
          </a:endParaRPr>
        </a:p>
      </dgm:t>
    </dgm:pt>
    <dgm:pt modelId="{937B7835-ED99-4435-9F3D-9A4EF13BE603}" type="parTrans" cxnId="{CC2999DD-E54D-4082-90EA-BEEB3FEFC9A8}">
      <dgm:prSet/>
      <dgm:spPr/>
      <dgm:t>
        <a:bodyPr/>
        <a:lstStyle/>
        <a:p>
          <a:endParaRPr lang="ru-RU"/>
        </a:p>
      </dgm:t>
    </dgm:pt>
    <dgm:pt modelId="{3800BAAE-A7BD-40DF-BB8E-996DA5EEFFF3}" type="sibTrans" cxnId="{CC2999DD-E54D-4082-90EA-BEEB3FEFC9A8}">
      <dgm:prSet/>
      <dgm:spPr/>
      <dgm:t>
        <a:bodyPr/>
        <a:lstStyle/>
        <a:p>
          <a:endParaRPr lang="ru-RU"/>
        </a:p>
      </dgm:t>
    </dgm:pt>
    <dgm:pt modelId="{A3A9F08A-9AA9-48A2-87CC-7E6167115447}" type="pres">
      <dgm:prSet presAssocID="{85953B6E-9DFB-4FCF-B657-4DA9FFE8213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523107-4294-4B8A-83E7-794E8258492A}" type="pres">
      <dgm:prSet presAssocID="{A2FCF095-E4AF-4461-A3BF-E4AA3A874436}" presName="composite" presStyleCnt="0"/>
      <dgm:spPr/>
    </dgm:pt>
    <dgm:pt modelId="{981CE311-9871-4E58-B30F-78029A65BE8C}" type="pres">
      <dgm:prSet presAssocID="{A2FCF095-E4AF-4461-A3BF-E4AA3A874436}" presName="rect1" presStyleLbl="trAlignAcc1" presStyleIdx="0" presStyleCnt="4" custLinFactNeighborX="735" custLinFactNeighborY="1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09F03-7A81-47C4-ABD1-2C17A20F5766}" type="pres">
      <dgm:prSet presAssocID="{A2FCF095-E4AF-4461-A3BF-E4AA3A874436}" presName="rect2" presStyleLbl="fgImgPlace1" presStyleIdx="0" presStyleCnt="4" custScaleX="8398" custScaleY="3811"/>
      <dgm:spPr/>
    </dgm:pt>
    <dgm:pt modelId="{188CD9B6-DD56-4DE2-B96C-AD96A3225F65}" type="pres">
      <dgm:prSet presAssocID="{B8DCF8B0-8CD9-4CC6-92FB-C8ADACF0EA54}" presName="sibTrans" presStyleCnt="0"/>
      <dgm:spPr/>
    </dgm:pt>
    <dgm:pt modelId="{3FAC8F96-8A61-43B3-B8A0-6A1D2F942F45}" type="pres">
      <dgm:prSet presAssocID="{DC176FA3-3FC1-4F9B-97ED-1C3916E91159}" presName="composite" presStyleCnt="0"/>
      <dgm:spPr/>
    </dgm:pt>
    <dgm:pt modelId="{94BAA636-F1DC-43CB-A140-F5A6D4ED626E}" type="pres">
      <dgm:prSet presAssocID="{DC176FA3-3FC1-4F9B-97ED-1C3916E91159}" presName="rect1" presStyleLbl="trAlignAcc1" presStyleIdx="1" presStyleCnt="4" custScaleX="101067" custScaleY="98612" custLinFactNeighborX="-1860" custLinFactNeighborY="2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B0BB3-B2B1-426E-BF25-643D8BE819FC}" type="pres">
      <dgm:prSet presAssocID="{DC176FA3-3FC1-4F9B-97ED-1C3916E91159}" presName="rect2" presStyleLbl="fgImgPlace1" presStyleIdx="1" presStyleCnt="4" custFlipHor="1" custScaleX="28189" custScaleY="3811"/>
      <dgm:spPr/>
    </dgm:pt>
    <dgm:pt modelId="{EF6D8839-7B8B-4F17-9EF0-0D4E56277B53}" type="pres">
      <dgm:prSet presAssocID="{DE08DE4F-C243-480A-970E-BB8FCB011C2D}" presName="sibTrans" presStyleCnt="0"/>
      <dgm:spPr/>
    </dgm:pt>
    <dgm:pt modelId="{D68714C5-50CE-46DC-84AC-C035B709586E}" type="pres">
      <dgm:prSet presAssocID="{5502C1CE-19B0-4BD7-B40F-3B7A9F11BC16}" presName="composite" presStyleCnt="0"/>
      <dgm:spPr/>
    </dgm:pt>
    <dgm:pt modelId="{76C824BF-86C8-4E1B-8EB6-1232C257A102}" type="pres">
      <dgm:prSet presAssocID="{5502C1CE-19B0-4BD7-B40F-3B7A9F11BC16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EBEC5-79DF-47B5-9CAA-DD07D46F45DB}" type="pres">
      <dgm:prSet presAssocID="{5502C1CE-19B0-4BD7-B40F-3B7A9F11BC16}" presName="rect2" presStyleLbl="fgImgPlace1" presStyleIdx="2" presStyleCnt="4" custFlipVert="1" custFlipHor="1" custScaleX="5604" custScaleY="3736"/>
      <dgm:spPr/>
    </dgm:pt>
    <dgm:pt modelId="{681F7DF5-981E-4E43-BE9F-A41CF1982BEC}" type="pres">
      <dgm:prSet presAssocID="{712D2B90-44F5-423C-B0F6-D64A0167854F}" presName="sibTrans" presStyleCnt="0"/>
      <dgm:spPr/>
    </dgm:pt>
    <dgm:pt modelId="{F477AE76-7AF0-460C-B5DE-D4F69B28F49E}" type="pres">
      <dgm:prSet presAssocID="{63E2BD58-B883-4CD0-AD5F-01C9623AE7B5}" presName="composite" presStyleCnt="0"/>
      <dgm:spPr/>
    </dgm:pt>
    <dgm:pt modelId="{723B7A4E-338B-448F-8DF3-125FF533D5A9}" type="pres">
      <dgm:prSet presAssocID="{63E2BD58-B883-4CD0-AD5F-01C9623AE7B5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974B42-C43A-4352-9FD1-9B6FA9E1D040}" type="pres">
      <dgm:prSet presAssocID="{63E2BD58-B883-4CD0-AD5F-01C9623AE7B5}" presName="rect2" presStyleLbl="fgImgPlace1" presStyleIdx="3" presStyleCnt="4" custFlipVert="1" custFlipHor="0" custScaleX="5492" custScaleY="8839" custLinFactNeighborX="-2860" custLinFactNeighborY="5784"/>
      <dgm:spPr/>
    </dgm:pt>
  </dgm:ptLst>
  <dgm:cxnLst>
    <dgm:cxn modelId="{E1C0E1EB-BCDD-4B91-9302-291926E83DB0}" type="presOf" srcId="{5502C1CE-19B0-4BD7-B40F-3B7A9F11BC16}" destId="{76C824BF-86C8-4E1B-8EB6-1232C257A102}" srcOrd="0" destOrd="0" presId="urn:microsoft.com/office/officeart/2008/layout/PictureStrips"/>
    <dgm:cxn modelId="{9A450BA6-1029-4869-94FB-E5D60A07CCCD}" srcId="{85953B6E-9DFB-4FCF-B657-4DA9FFE8213F}" destId="{A2FCF095-E4AF-4461-A3BF-E4AA3A874436}" srcOrd="0" destOrd="0" parTransId="{048ED8AF-B16E-4993-AFEC-446C75112212}" sibTransId="{B8DCF8B0-8CD9-4CC6-92FB-C8ADACF0EA54}"/>
    <dgm:cxn modelId="{97297883-6483-4FB8-9B8E-D200674F511B}" type="presOf" srcId="{85953B6E-9DFB-4FCF-B657-4DA9FFE8213F}" destId="{A3A9F08A-9AA9-48A2-87CC-7E6167115447}" srcOrd="0" destOrd="0" presId="urn:microsoft.com/office/officeart/2008/layout/PictureStrips"/>
    <dgm:cxn modelId="{494B1CB1-E446-41E3-8285-D36F077749A4}" type="presOf" srcId="{A2FCF095-E4AF-4461-A3BF-E4AA3A874436}" destId="{981CE311-9871-4E58-B30F-78029A65BE8C}" srcOrd="0" destOrd="0" presId="urn:microsoft.com/office/officeart/2008/layout/PictureStrips"/>
    <dgm:cxn modelId="{E940E711-3A84-4712-A0B2-C78706609357}" srcId="{85953B6E-9DFB-4FCF-B657-4DA9FFE8213F}" destId="{DC176FA3-3FC1-4F9B-97ED-1C3916E91159}" srcOrd="1" destOrd="0" parTransId="{A6DB4979-72E8-4995-8935-67CC88780FF6}" sibTransId="{DE08DE4F-C243-480A-970E-BB8FCB011C2D}"/>
    <dgm:cxn modelId="{8EF0541F-8DBF-4CCA-A308-5A85B48EBD7C}" type="presOf" srcId="{DC176FA3-3FC1-4F9B-97ED-1C3916E91159}" destId="{94BAA636-F1DC-43CB-A140-F5A6D4ED626E}" srcOrd="0" destOrd="0" presId="urn:microsoft.com/office/officeart/2008/layout/PictureStrips"/>
    <dgm:cxn modelId="{4566F79C-94E5-41BE-B378-3B48D5478A1C}" srcId="{85953B6E-9DFB-4FCF-B657-4DA9FFE8213F}" destId="{5502C1CE-19B0-4BD7-B40F-3B7A9F11BC16}" srcOrd="2" destOrd="0" parTransId="{DCCB861D-36F2-4A7E-9CAB-6684B4707278}" sibTransId="{712D2B90-44F5-423C-B0F6-D64A0167854F}"/>
    <dgm:cxn modelId="{CC2999DD-E54D-4082-90EA-BEEB3FEFC9A8}" srcId="{85953B6E-9DFB-4FCF-B657-4DA9FFE8213F}" destId="{63E2BD58-B883-4CD0-AD5F-01C9623AE7B5}" srcOrd="3" destOrd="0" parTransId="{937B7835-ED99-4435-9F3D-9A4EF13BE603}" sibTransId="{3800BAAE-A7BD-40DF-BB8E-996DA5EEFFF3}"/>
    <dgm:cxn modelId="{1C5C024A-FC14-452A-B8FE-A2D46C943304}" type="presOf" srcId="{63E2BD58-B883-4CD0-AD5F-01C9623AE7B5}" destId="{723B7A4E-338B-448F-8DF3-125FF533D5A9}" srcOrd="0" destOrd="0" presId="urn:microsoft.com/office/officeart/2008/layout/PictureStrips"/>
    <dgm:cxn modelId="{8701FF15-8142-4B3B-8934-3A384F304946}" type="presParOf" srcId="{A3A9F08A-9AA9-48A2-87CC-7E6167115447}" destId="{E6523107-4294-4B8A-83E7-794E8258492A}" srcOrd="0" destOrd="0" presId="urn:microsoft.com/office/officeart/2008/layout/PictureStrips"/>
    <dgm:cxn modelId="{CB724EDD-2D96-4D76-8117-EA039E931CF4}" type="presParOf" srcId="{E6523107-4294-4B8A-83E7-794E8258492A}" destId="{981CE311-9871-4E58-B30F-78029A65BE8C}" srcOrd="0" destOrd="0" presId="urn:microsoft.com/office/officeart/2008/layout/PictureStrips"/>
    <dgm:cxn modelId="{CE967C23-5CDF-429F-98CE-9DED248262AD}" type="presParOf" srcId="{E6523107-4294-4B8A-83E7-794E8258492A}" destId="{07809F03-7A81-47C4-ABD1-2C17A20F5766}" srcOrd="1" destOrd="0" presId="urn:microsoft.com/office/officeart/2008/layout/PictureStrips"/>
    <dgm:cxn modelId="{6F0C8BBB-C818-4DD1-9C62-4B89AF1F1801}" type="presParOf" srcId="{A3A9F08A-9AA9-48A2-87CC-7E6167115447}" destId="{188CD9B6-DD56-4DE2-B96C-AD96A3225F65}" srcOrd="1" destOrd="0" presId="urn:microsoft.com/office/officeart/2008/layout/PictureStrips"/>
    <dgm:cxn modelId="{68399DC0-AEC6-43D4-ACA4-D71203F85BDC}" type="presParOf" srcId="{A3A9F08A-9AA9-48A2-87CC-7E6167115447}" destId="{3FAC8F96-8A61-43B3-B8A0-6A1D2F942F45}" srcOrd="2" destOrd="0" presId="urn:microsoft.com/office/officeart/2008/layout/PictureStrips"/>
    <dgm:cxn modelId="{EADAFB5B-AEC5-4F55-85A4-99FC533713B4}" type="presParOf" srcId="{3FAC8F96-8A61-43B3-B8A0-6A1D2F942F45}" destId="{94BAA636-F1DC-43CB-A140-F5A6D4ED626E}" srcOrd="0" destOrd="0" presId="urn:microsoft.com/office/officeart/2008/layout/PictureStrips"/>
    <dgm:cxn modelId="{377511E1-16A9-41E9-8F45-21FB942A37AF}" type="presParOf" srcId="{3FAC8F96-8A61-43B3-B8A0-6A1D2F942F45}" destId="{7C1B0BB3-B2B1-426E-BF25-643D8BE819FC}" srcOrd="1" destOrd="0" presId="urn:microsoft.com/office/officeart/2008/layout/PictureStrips"/>
    <dgm:cxn modelId="{6874C8C9-AE01-4A42-BC98-E9A72217293F}" type="presParOf" srcId="{A3A9F08A-9AA9-48A2-87CC-7E6167115447}" destId="{EF6D8839-7B8B-4F17-9EF0-0D4E56277B53}" srcOrd="3" destOrd="0" presId="urn:microsoft.com/office/officeart/2008/layout/PictureStrips"/>
    <dgm:cxn modelId="{06886449-B99C-4C42-A958-07CDFEE7781D}" type="presParOf" srcId="{A3A9F08A-9AA9-48A2-87CC-7E6167115447}" destId="{D68714C5-50CE-46DC-84AC-C035B709586E}" srcOrd="4" destOrd="0" presId="urn:microsoft.com/office/officeart/2008/layout/PictureStrips"/>
    <dgm:cxn modelId="{CB4A3C07-FF6A-44B3-B7C3-4027214602C3}" type="presParOf" srcId="{D68714C5-50CE-46DC-84AC-C035B709586E}" destId="{76C824BF-86C8-4E1B-8EB6-1232C257A102}" srcOrd="0" destOrd="0" presId="urn:microsoft.com/office/officeart/2008/layout/PictureStrips"/>
    <dgm:cxn modelId="{10FA0EA2-778F-45B8-A34E-B2C7758B32D4}" type="presParOf" srcId="{D68714C5-50CE-46DC-84AC-C035B709586E}" destId="{28AEBEC5-79DF-47B5-9CAA-DD07D46F45DB}" srcOrd="1" destOrd="0" presId="urn:microsoft.com/office/officeart/2008/layout/PictureStrips"/>
    <dgm:cxn modelId="{3799AB32-C225-42FB-9327-7259B4E05AB6}" type="presParOf" srcId="{A3A9F08A-9AA9-48A2-87CC-7E6167115447}" destId="{681F7DF5-981E-4E43-BE9F-A41CF1982BEC}" srcOrd="5" destOrd="0" presId="urn:microsoft.com/office/officeart/2008/layout/PictureStrips"/>
    <dgm:cxn modelId="{CB0D41B9-C333-4D8F-A926-A5DF923708F4}" type="presParOf" srcId="{A3A9F08A-9AA9-48A2-87CC-7E6167115447}" destId="{F477AE76-7AF0-460C-B5DE-D4F69B28F49E}" srcOrd="6" destOrd="0" presId="urn:microsoft.com/office/officeart/2008/layout/PictureStrips"/>
    <dgm:cxn modelId="{06DD1A70-255D-4C0D-8D5F-F0F517AD9295}" type="presParOf" srcId="{F477AE76-7AF0-460C-B5DE-D4F69B28F49E}" destId="{723B7A4E-338B-448F-8DF3-125FF533D5A9}" srcOrd="0" destOrd="0" presId="urn:microsoft.com/office/officeart/2008/layout/PictureStrips"/>
    <dgm:cxn modelId="{B5C3F8FF-3854-4A1C-AEF4-2D53566819A9}" type="presParOf" srcId="{F477AE76-7AF0-460C-B5DE-D4F69B28F49E}" destId="{2B974B42-C43A-4352-9FD1-9B6FA9E1D04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CE311-9871-4E58-B30F-78029A65BE8C}">
      <dsp:nvSpPr>
        <dsp:cNvPr id="0" name=""/>
        <dsp:cNvSpPr/>
      </dsp:nvSpPr>
      <dsp:spPr>
        <a:xfrm>
          <a:off x="32412" y="344759"/>
          <a:ext cx="3783929" cy="1182478"/>
        </a:xfrm>
        <a:prstGeom prst="rect">
          <a:avLst/>
        </a:prstGeom>
        <a:solidFill>
          <a:schemeClr val="bg1">
            <a:lumMod val="75000"/>
            <a:alpha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932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kern="1200" dirty="0" smtClean="0">
            <a:latin typeface="Cambria" panose="02040503050406030204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latin typeface="Cambria" panose="02040503050406030204" pitchFamily="18" charset="0"/>
            </a:rPr>
            <a:t>В утвержденных стандартах СРО присутствуют требования по охране и безопасности труда</a:t>
          </a:r>
          <a:endParaRPr lang="ru-RU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2412" y="344759"/>
        <a:ext cx="3783929" cy="1182478"/>
      </dsp:txXfrm>
    </dsp:sp>
    <dsp:sp modelId="{07809F03-7A81-47C4-ABD1-2C17A20F5766}">
      <dsp:nvSpPr>
        <dsp:cNvPr id="0" name=""/>
        <dsp:cNvSpPr/>
      </dsp:nvSpPr>
      <dsp:spPr>
        <a:xfrm>
          <a:off x="226047" y="748963"/>
          <a:ext cx="69513" cy="4731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AA636-F1DC-43CB-A140-F5A6D4ED626E}">
      <dsp:nvSpPr>
        <dsp:cNvPr id="0" name=""/>
        <dsp:cNvSpPr/>
      </dsp:nvSpPr>
      <dsp:spPr>
        <a:xfrm>
          <a:off x="3877576" y="364861"/>
          <a:ext cx="3824304" cy="1166065"/>
        </a:xfrm>
        <a:prstGeom prst="rect">
          <a:avLst/>
        </a:prstGeom>
        <a:solidFill>
          <a:schemeClr val="bg1">
            <a:lumMod val="75000"/>
            <a:alpha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93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anose="02040503050406030204" pitchFamily="18" charset="0"/>
            </a:rPr>
            <a:t>На официальных сайтах представлена информация                      по охране труда</a:t>
          </a:r>
          <a:endParaRPr lang="ru-RU" sz="1600" kern="1200" dirty="0"/>
        </a:p>
      </dsp:txBody>
      <dsp:txXfrm>
        <a:off x="3877576" y="364861"/>
        <a:ext cx="3824304" cy="1166065"/>
      </dsp:txXfrm>
    </dsp:sp>
    <dsp:sp modelId="{7C1B0BB3-B2B1-426E-BF25-643D8BE819FC}">
      <dsp:nvSpPr>
        <dsp:cNvPr id="0" name=""/>
        <dsp:cNvSpPr/>
      </dsp:nvSpPr>
      <dsp:spPr>
        <a:xfrm flipH="1">
          <a:off x="4107683" y="748963"/>
          <a:ext cx="233330" cy="4731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C824BF-86C8-4E1B-8EB6-1232C257A102}">
      <dsp:nvSpPr>
        <dsp:cNvPr id="0" name=""/>
        <dsp:cNvSpPr/>
      </dsp:nvSpPr>
      <dsp:spPr>
        <a:xfrm>
          <a:off x="24788" y="1640430"/>
          <a:ext cx="3783929" cy="1182478"/>
        </a:xfrm>
        <a:prstGeom prst="rect">
          <a:avLst/>
        </a:prstGeom>
        <a:solidFill>
          <a:schemeClr val="bg1">
            <a:lumMod val="75000"/>
            <a:alpha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93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anose="02040503050406030204" pitchFamily="18" charset="0"/>
            </a:rPr>
            <a:t>Разработаны и применяются стандарты, правила, требования по охране труда</a:t>
          </a:r>
          <a:endParaRPr lang="ru-RU" sz="1600" kern="1200" dirty="0"/>
        </a:p>
      </dsp:txBody>
      <dsp:txXfrm>
        <a:off x="24788" y="1640430"/>
        <a:ext cx="3783929" cy="1182478"/>
      </dsp:txXfrm>
    </dsp:sp>
    <dsp:sp modelId="{28AEBEC5-79DF-47B5-9CAA-DD07D46F45DB}">
      <dsp:nvSpPr>
        <dsp:cNvPr id="0" name=""/>
        <dsp:cNvSpPr/>
      </dsp:nvSpPr>
      <dsp:spPr>
        <a:xfrm flipH="1" flipV="1">
          <a:off x="257798" y="2067235"/>
          <a:ext cx="46386" cy="4638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3B7A4E-338B-448F-8DF3-125FF533D5A9}">
      <dsp:nvSpPr>
        <dsp:cNvPr id="0" name=""/>
        <dsp:cNvSpPr/>
      </dsp:nvSpPr>
      <dsp:spPr>
        <a:xfrm>
          <a:off x="3968144" y="1640430"/>
          <a:ext cx="3783929" cy="1182478"/>
        </a:xfrm>
        <a:prstGeom prst="rect">
          <a:avLst/>
        </a:prstGeom>
        <a:solidFill>
          <a:schemeClr val="accent2">
            <a:lumMod val="40000"/>
            <a:lumOff val="60000"/>
            <a:alpha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932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mbria" panose="02040503050406030204" pitchFamily="18" charset="0"/>
            </a:rPr>
            <a:t>Не ведут работу</a:t>
          </a:r>
          <a:endParaRPr lang="ru-RU" sz="1800" kern="1200" dirty="0">
            <a:latin typeface="Cambria" panose="02040503050406030204" pitchFamily="18" charset="0"/>
          </a:endParaRPr>
        </a:p>
      </dsp:txBody>
      <dsp:txXfrm>
        <a:off x="3968144" y="1640430"/>
        <a:ext cx="3783929" cy="1182478"/>
      </dsp:txXfrm>
    </dsp:sp>
    <dsp:sp modelId="{2B974B42-C43A-4352-9FD1-9B6FA9E1D040}">
      <dsp:nvSpPr>
        <dsp:cNvPr id="0" name=""/>
        <dsp:cNvSpPr/>
      </dsp:nvSpPr>
      <dsp:spPr>
        <a:xfrm flipV="1">
          <a:off x="4177945" y="2107370"/>
          <a:ext cx="45459" cy="109745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A9706-1481-4E17-B0A0-4CF99D36593A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7E24D-9C8F-452B-9747-F537784C7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91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7E24D-9C8F-452B-9747-F537784C799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88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7E24D-9C8F-452B-9747-F537784C799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035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7E24D-9C8F-452B-9747-F537784C799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407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7E24D-9C8F-452B-9747-F537784C799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43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jpeg"/><Relationship Id="rId4" Type="http://schemas.openxmlformats.org/officeDocument/2006/relationships/image" Target="../media/image43.pn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image" Target="../media/image56.png"/><Relationship Id="rId4" Type="http://schemas.openxmlformats.org/officeDocument/2006/relationships/image" Target="../media/image2.jpe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3" Type="http://schemas.openxmlformats.org/officeDocument/2006/relationships/image" Target="../media/image6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61.jpeg"/><Relationship Id="rId5" Type="http://schemas.openxmlformats.org/officeDocument/2006/relationships/image" Target="../media/image54.jpeg"/><Relationship Id="rId15" Type="http://schemas.openxmlformats.org/officeDocument/2006/relationships/image" Target="../media/image65.png"/><Relationship Id="rId10" Type="http://schemas.openxmlformats.org/officeDocument/2006/relationships/image" Target="../media/image60.jpeg"/><Relationship Id="rId4" Type="http://schemas.openxmlformats.org/officeDocument/2006/relationships/image" Target="../media/image53.png"/><Relationship Id="rId9" Type="http://schemas.openxmlformats.org/officeDocument/2006/relationships/image" Target="../media/image59.jpe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6.jpeg"/><Relationship Id="rId7" Type="http://schemas.openxmlformats.org/officeDocument/2006/relationships/image" Target="../media/image4.jpe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69.jpeg"/><Relationship Id="rId5" Type="http://schemas.openxmlformats.org/officeDocument/2006/relationships/image" Target="../media/image53.png"/><Relationship Id="rId15" Type="http://schemas.openxmlformats.org/officeDocument/2006/relationships/image" Target="../media/image73.jpeg"/><Relationship Id="rId10" Type="http://schemas.openxmlformats.org/officeDocument/2006/relationships/image" Target="../media/image68.jpeg"/><Relationship Id="rId4" Type="http://schemas.openxmlformats.org/officeDocument/2006/relationships/image" Target="../media/image2.jpeg"/><Relationship Id="rId9" Type="http://schemas.openxmlformats.org/officeDocument/2006/relationships/image" Target="../media/image67.jpe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49.png"/><Relationship Id="rId4" Type="http://schemas.openxmlformats.org/officeDocument/2006/relationships/image" Target="../media/image7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6.jpe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new_pr_worker\Рабочий стол\НП\Презентации\Загускин 03.02.17\Logo_NOSTROY_fix_pri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582" y="174884"/>
            <a:ext cx="996513" cy="104485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2-tub-ru.yandex.net/i?id=475c36a2cd423dedca55e874d4f83972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2" b="26727"/>
          <a:stretch/>
        </p:blipFill>
        <p:spPr bwMode="auto">
          <a:xfrm>
            <a:off x="399254" y="188640"/>
            <a:ext cx="3092626" cy="11521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https://im1-tub-ru.yandex.net/i?id=619a44f0974e75f84ada2fa87a66f81f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057" y="168685"/>
            <a:ext cx="996513" cy="99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new_pr_worker\Рабочий стол\НП\Презентации\Логотипы\лого ноприз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496" y="406673"/>
            <a:ext cx="1099601" cy="39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new_pr_worker\Рабочий стол\НП\Презентации\Логотипы\Минтруд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7" r="21090"/>
          <a:stretch/>
        </p:blipFill>
        <p:spPr bwMode="auto">
          <a:xfrm>
            <a:off x="5121822" y="177294"/>
            <a:ext cx="1030875" cy="10636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31539" y="5805264"/>
            <a:ext cx="8208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Cambria" panose="02040503050406030204" pitchFamily="18" charset="0"/>
                <a:ea typeface="Calibri" pitchFamily="34" charset="0"/>
                <a:cs typeface="Arial" panose="020B0604020202020204" pitchFamily="34" charset="0"/>
              </a:rPr>
              <a:t>Комитет </a:t>
            </a:r>
            <a:r>
              <a:rPr lang="ru-RU" sz="1600" b="1" dirty="0" smtClean="0">
                <a:latin typeface="Cambria" panose="02040503050406030204" pitchFamily="18" charset="0"/>
                <a:ea typeface="Calibri" pitchFamily="34" charset="0"/>
                <a:cs typeface="Arial" panose="020B0604020202020204" pitchFamily="34" charset="0"/>
              </a:rPr>
              <a:t> по  </a:t>
            </a:r>
            <a:r>
              <a:rPr lang="ru-RU" sz="1600" b="1" dirty="0">
                <a:latin typeface="Cambria" panose="02040503050406030204" pitchFamily="18" charset="0"/>
                <a:ea typeface="Calibri" pitchFamily="34" charset="0"/>
                <a:cs typeface="Arial" panose="020B0604020202020204" pitchFamily="34" charset="0"/>
              </a:rPr>
              <a:t>страхованию, </a:t>
            </a:r>
            <a:r>
              <a:rPr lang="ru-RU" sz="1600" b="1" dirty="0" smtClean="0">
                <a:latin typeface="Cambria" panose="02040503050406030204" pitchFamily="18" charset="0"/>
                <a:ea typeface="Calibri" pitchFamily="34" charset="0"/>
                <a:cs typeface="Arial" panose="020B0604020202020204" pitchFamily="34" charset="0"/>
              </a:rPr>
              <a:t> охране  труда  и  финансовым  инструментам </a:t>
            </a:r>
            <a:r>
              <a:rPr lang="ru-RU" sz="1600" b="1" dirty="0">
                <a:latin typeface="Cambria" panose="02040503050406030204" pitchFamily="18" charset="0"/>
                <a:ea typeface="Calibri" pitchFamily="34" charset="0"/>
                <a:cs typeface="Arial" panose="020B0604020202020204" pitchFamily="34" charset="0"/>
              </a:rPr>
              <a:t>строительного </a:t>
            </a:r>
            <a:r>
              <a:rPr lang="ru-RU" sz="1600" b="1" dirty="0" smtClean="0">
                <a:latin typeface="Cambria" panose="02040503050406030204" pitchFamily="18" charset="0"/>
                <a:ea typeface="Calibri" pitchFamily="34" charset="0"/>
                <a:cs typeface="Arial" panose="020B0604020202020204" pitchFamily="34" charset="0"/>
              </a:rPr>
              <a:t> рынка  Ассоциации  «</a:t>
            </a:r>
            <a:r>
              <a:rPr lang="ru-RU" sz="1600" b="1" dirty="0">
                <a:latin typeface="Cambria" panose="02040503050406030204" pitchFamily="18" charset="0"/>
                <a:ea typeface="Calibri" pitchFamily="34" charset="0"/>
                <a:cs typeface="Arial" panose="020B0604020202020204" pitchFamily="34" charset="0"/>
              </a:rPr>
              <a:t>Национальное </a:t>
            </a:r>
            <a:r>
              <a:rPr lang="ru-RU" sz="1600" b="1" dirty="0" smtClean="0">
                <a:latin typeface="Cambria" panose="02040503050406030204" pitchFamily="18" charset="0"/>
                <a:ea typeface="Calibri" pitchFamily="34" charset="0"/>
                <a:cs typeface="Arial" panose="020B0604020202020204" pitchFamily="34" charset="0"/>
              </a:rPr>
              <a:t> объединение  строителей</a:t>
            </a:r>
            <a:r>
              <a:rPr lang="ru-RU" sz="1600" b="1" dirty="0">
                <a:latin typeface="Cambria" panose="02040503050406030204" pitchFamily="18" charset="0"/>
                <a:ea typeface="Calibri" pitchFamily="34" charset="0"/>
                <a:cs typeface="Arial" panose="020B0604020202020204" pitchFamily="34" charset="0"/>
              </a:rPr>
              <a:t>»</a:t>
            </a:r>
            <a:endParaRPr lang="ru-RU" sz="1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934830"/>
            <a:ext cx="79175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Актуальные вопросы </a:t>
            </a:r>
            <a:endParaRPr lang="ru-RU" sz="36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обеспечения </a:t>
            </a:r>
            <a:r>
              <a:rPr lang="ru-RU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безопасности труда </a:t>
            </a:r>
            <a:endParaRPr lang="ru-RU" sz="36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 </a:t>
            </a:r>
            <a:r>
              <a:rPr lang="ru-RU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строительстве.  </a:t>
            </a:r>
            <a:endParaRPr lang="ru-RU" sz="36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Механизмы </a:t>
            </a:r>
            <a:r>
              <a:rPr lang="ru-RU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снижения травматизма на </a:t>
            </a:r>
            <a:r>
              <a:rPr lang="ru-RU" sz="36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стройплощадках</a:t>
            </a:r>
            <a:endParaRPr lang="ru-RU" sz="36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95536" y="1484784"/>
            <a:ext cx="8496944" cy="23042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  <a:t>ЦЕЛИ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     Обеспечение условий для выполнения субъектами строительной деятельности  требований законодательства РФ по охране труда и безопасности при выполнении работ с учетом специфики сферы их деятельности.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Предупреждение причинения вреда здоровью работников строительных организаций и физических лиц вследствие нарушения требований безопасности на строительных объектах, что в свою очередь обеспечит снижение рисков, связанных с возникновением у СРО обязанности по возмещению вреда в порядке ст. 60 </a:t>
            </a:r>
            <a:r>
              <a:rPr lang="ru-RU" sz="1600" dirty="0" err="1" smtClean="0">
                <a:solidFill>
                  <a:srgbClr val="002060"/>
                </a:solidFill>
                <a:latin typeface="Cambria" pitchFamily="18" charset="0"/>
              </a:rPr>
              <a:t>ГрК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 РФ.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2272" y="0"/>
            <a:ext cx="293304" cy="14609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2222.jpg"/>
          <p:cNvPicPr>
            <a:picLocks noChangeAspect="1"/>
          </p:cNvPicPr>
          <p:nvPr/>
        </p:nvPicPr>
        <p:blipFill>
          <a:blip r:embed="rId3" cstate="print"/>
          <a:srcRect l="16216" t="4067" r="-8108" b="-9802"/>
          <a:stretch>
            <a:fillRect/>
          </a:stretch>
        </p:blipFill>
        <p:spPr>
          <a:xfrm>
            <a:off x="395537" y="4149080"/>
            <a:ext cx="2592288" cy="1982338"/>
          </a:xfrm>
          <a:prstGeom prst="rect">
            <a:avLst/>
          </a:prstGeom>
        </p:spPr>
      </p:pic>
      <p:pic>
        <p:nvPicPr>
          <p:cNvPr id="12" name="Рисунок 11" descr="proizvodstvo.jpg"/>
          <p:cNvPicPr>
            <a:picLocks noChangeAspect="1"/>
          </p:cNvPicPr>
          <p:nvPr/>
        </p:nvPicPr>
        <p:blipFill>
          <a:blip r:embed="rId4" cstate="print"/>
          <a:srcRect l="24444" r="1481" b="7407"/>
          <a:stretch>
            <a:fillRect/>
          </a:stretch>
        </p:blipFill>
        <p:spPr>
          <a:xfrm>
            <a:off x="6588224" y="4149080"/>
            <a:ext cx="2304256" cy="1800200"/>
          </a:xfrm>
          <a:prstGeom prst="rect">
            <a:avLst/>
          </a:prstGeom>
        </p:spPr>
      </p:pic>
      <p:pic>
        <p:nvPicPr>
          <p:cNvPr id="13" name="Рисунок 12" descr="photo_17342.jpg"/>
          <p:cNvPicPr>
            <a:picLocks noChangeAspect="1"/>
          </p:cNvPicPr>
          <p:nvPr/>
        </p:nvPicPr>
        <p:blipFill>
          <a:blip r:embed="rId5" cstate="print"/>
          <a:srcRect r="2326" b="-4442"/>
          <a:stretch>
            <a:fillRect/>
          </a:stretch>
        </p:blipFill>
        <p:spPr>
          <a:xfrm>
            <a:off x="3059832" y="4149080"/>
            <a:ext cx="3168353" cy="188592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23528" y="1484784"/>
            <a:ext cx="8568952" cy="2339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itchFamily="18" charset="0"/>
              </a:rPr>
              <a:t>СОДЕРЖАНИЕ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itchFamily="18" charset="0"/>
              </a:rPr>
              <a:t>Общие требования законодательства РФ об охране труда (ОТ).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itchFamily="18" charset="0"/>
              </a:rPr>
              <a:t>Требования ОТ и безопасности, соблюдение которых необходимо при выполнении конкретных видов работ по строительству, реконструкции и капитальному ремонту.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itchFamily="18" charset="0"/>
              </a:rPr>
              <a:t>Действующие нормативно-правовые документы, устанавливающие требования ОТ.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itchFamily="18" charset="0"/>
              </a:rPr>
              <a:t>Порядок организации системы ОТ в строительной организации.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itchFamily="18" charset="0"/>
              </a:rPr>
              <a:t>Перечень необходимых документов по ОТ и обеспечению безопасности при строительстве, реконструкции и капитальном ремонте, который должен быть утвержден в строительной организации.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5" y="116632"/>
            <a:ext cx="7537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СТАНДАРТ «ОХРАНА ТРУДА И БЕЗОПАСНОСТЬ </a:t>
            </a:r>
          </a:p>
          <a:p>
            <a:r>
              <a:rPr lang="ru-RU" sz="22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ПРИ ВЫПОЛНЕНИИ РАБОТ ПО СТРОИТЕЛЬСТВУ, РЕКОНСТРУКЦИИ, КАПИТАЛЬНОМУ РЕМОНТУ ОБЪЕКТОВ КАПИТАЛЬНОГО СТРОИТЕЛЬСТВА»</a:t>
            </a:r>
            <a:endParaRPr lang="ru-RU" sz="2200" b="1" dirty="0">
              <a:solidFill>
                <a:srgbClr val="0070C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59fssforms-document-icon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7530" y="318250"/>
            <a:ext cx="1251520" cy="1251520"/>
          </a:xfrm>
          <a:prstGeom prst="rect">
            <a:avLst/>
          </a:prstGeom>
        </p:spPr>
      </p:pic>
      <p:pic>
        <p:nvPicPr>
          <p:cNvPr id="17" name="Picture 2" descr="C:\Documents and Settings\ASU\Рабочий стол\canstock2422004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43987">
            <a:off x="7755271" y="862085"/>
            <a:ext cx="789674" cy="329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3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9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2280" y="188640"/>
            <a:ext cx="779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ПРАВОВОЙ МЕХАНИЗМ ВНЕДРЕНИЯ СТАНДАРТА</a:t>
            </a:r>
            <a:endParaRPr lang="ru-RU" sz="2400" b="1" dirty="0">
              <a:solidFill>
                <a:srgbClr val="0070C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59fssforms-document-icon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196752"/>
            <a:ext cx="1584176" cy="1584176"/>
          </a:xfrm>
          <a:prstGeom prst="rect">
            <a:avLst/>
          </a:prstGeom>
        </p:spPr>
      </p:pic>
      <p:pic>
        <p:nvPicPr>
          <p:cNvPr id="2050" name="Picture 2" descr="C:\Documents and Settings\ASU\Рабочий стол\canstock2422004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43987">
            <a:off x="1420044" y="1816703"/>
            <a:ext cx="867840" cy="362185"/>
          </a:xfrm>
          <a:prstGeom prst="rect">
            <a:avLst/>
          </a:prstGeom>
          <a:noFill/>
        </p:spPr>
      </p:pic>
      <p:pic>
        <p:nvPicPr>
          <p:cNvPr id="2051" name="Picture 3" descr="C:\Documents and Settings\ASU\Рабочий стол\стрелочк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844824"/>
            <a:ext cx="2304256" cy="469300"/>
          </a:xfrm>
          <a:prstGeom prst="rect">
            <a:avLst/>
          </a:prstGeom>
          <a:noFill/>
        </p:spPr>
      </p:pic>
      <p:pic>
        <p:nvPicPr>
          <p:cNvPr id="17" name="Picture 3" descr="\\Backup\obmen\PR\Ксения\Презентации\Загускин 03.02.17\Logo_NOSTROY_fix_print.png"/>
          <p:cNvPicPr>
            <a:picLocks noChangeAspect="1" noChangeArrowheads="1"/>
          </p:cNvPicPr>
          <p:nvPr/>
        </p:nvPicPr>
        <p:blipFill>
          <a:blip r:embed="rId6" cstate="print"/>
          <a:srcRect r="-483" b="29167"/>
          <a:stretch>
            <a:fillRect/>
          </a:stretch>
        </p:blipFill>
        <p:spPr bwMode="auto">
          <a:xfrm>
            <a:off x="5580112" y="1412776"/>
            <a:ext cx="1656184" cy="1224136"/>
          </a:xfrm>
          <a:prstGeom prst="rect">
            <a:avLst/>
          </a:prstGeom>
          <a:noFill/>
        </p:spPr>
      </p:pic>
      <p:pic>
        <p:nvPicPr>
          <p:cNvPr id="2052" name="Picture 4" descr="C:\Documents and Settings\ASU\Рабочий стол\стрелоч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172574" y="2836538"/>
            <a:ext cx="557705" cy="302469"/>
          </a:xfrm>
          <a:prstGeom prst="rect">
            <a:avLst/>
          </a:prstGeom>
          <a:noFill/>
        </p:spPr>
      </p:pic>
      <p:pic>
        <p:nvPicPr>
          <p:cNvPr id="2054" name="Picture 6" descr="C:\Documents and Settings\ASU\Рабочий стол\kTKBXGbTj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18920" y="1268760"/>
            <a:ext cx="1512168" cy="1543029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012160" y="3284984"/>
            <a:ext cx="1000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СРО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5" name="Picture 7" descr="C:\Documents and Settings\ASU\Рабочий стол\kTKBXGbTj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2686" y="2950838"/>
            <a:ext cx="726633" cy="741462"/>
          </a:xfrm>
          <a:prstGeom prst="rect">
            <a:avLst/>
          </a:prstGeom>
          <a:noFill/>
        </p:spPr>
      </p:pic>
      <p:pic>
        <p:nvPicPr>
          <p:cNvPr id="2056" name="Picture 8" descr="C:\Documents and Settings\ASU\Рабочий стол\члены сро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06862" y="4837540"/>
            <a:ext cx="1402683" cy="1173090"/>
          </a:xfrm>
          <a:prstGeom prst="rect">
            <a:avLst/>
          </a:prstGeom>
          <a:noFill/>
        </p:spPr>
      </p:pic>
      <p:pic>
        <p:nvPicPr>
          <p:cNvPr id="2057" name="Picture 9" descr="C:\Documents and Settings\ASU\Рабочий стол\стрелочка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8243275">
            <a:off x="4764895" y="4048184"/>
            <a:ext cx="1304406" cy="302469"/>
          </a:xfrm>
          <a:prstGeom prst="rect">
            <a:avLst/>
          </a:prstGeom>
          <a:noFill/>
        </p:spPr>
      </p:pic>
      <p:pic>
        <p:nvPicPr>
          <p:cNvPr id="2059" name="Picture 11" descr="C:\Documents and Settings\ASU\Рабочий стол\kTKBXGbTj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4581128"/>
            <a:ext cx="432048" cy="440865"/>
          </a:xfrm>
          <a:prstGeom prst="rect">
            <a:avLst/>
          </a:prstGeom>
          <a:noFill/>
        </p:spPr>
      </p:pic>
      <p:pic>
        <p:nvPicPr>
          <p:cNvPr id="37" name="Picture 11" descr="C:\Documents and Settings\ASU\Рабочий стол\kTKBXGbTj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4725144"/>
            <a:ext cx="444362" cy="453430"/>
          </a:xfrm>
          <a:prstGeom prst="rect">
            <a:avLst/>
          </a:prstGeom>
          <a:noFill/>
        </p:spPr>
      </p:pic>
      <p:pic>
        <p:nvPicPr>
          <p:cNvPr id="38" name="Picture 11" descr="C:\Documents and Settings\ASU\Рабочий стол\kTKBXGbTj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25947" y="4603022"/>
            <a:ext cx="403105" cy="411331"/>
          </a:xfrm>
          <a:prstGeom prst="rect">
            <a:avLst/>
          </a:prstGeom>
          <a:noFill/>
        </p:spPr>
      </p:pic>
      <p:pic>
        <p:nvPicPr>
          <p:cNvPr id="2060" name="Picture 12" descr="C:\Documents and Settings\ASU\Рабочий стол\промышленное строительство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9176" y="4869160"/>
            <a:ext cx="1638461" cy="1189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9" descr="C:\Documents and Settings\ASU\Рабочий стол\стрелочка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5983374" y="4105859"/>
            <a:ext cx="936104" cy="302469"/>
          </a:xfrm>
          <a:prstGeom prst="rect">
            <a:avLst/>
          </a:prstGeom>
          <a:noFill/>
        </p:spPr>
      </p:pic>
      <p:pic>
        <p:nvPicPr>
          <p:cNvPr id="41" name="Picture 9" descr="C:\Documents and Settings\ASU\Рабочий стол\стрелочка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596099">
            <a:off x="6950349" y="4030230"/>
            <a:ext cx="1232492" cy="284794"/>
          </a:xfrm>
          <a:prstGeom prst="rect">
            <a:avLst/>
          </a:prstGeom>
          <a:noFill/>
        </p:spPr>
      </p:pic>
      <p:pic>
        <p:nvPicPr>
          <p:cNvPr id="2061" name="Picture 13" descr="C:\Documents and Settings\ASU\Рабочий стол\volgograd-stroitelstvo-futbolnogo-stadiona-volgograd-0024243446-preview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52320" y="4978971"/>
            <a:ext cx="144016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/>
          <p:cNvSpPr txBox="1"/>
          <p:nvPr/>
        </p:nvSpPr>
        <p:spPr>
          <a:xfrm>
            <a:off x="942280" y="614998"/>
            <a:ext cx="81369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Охрана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труда и безопасность при выполнении работ по строительству, реконструкции, капитальному ремонту объектов капитального строительства»</a:t>
            </a:r>
            <a:endParaRPr lang="ru-RU" sz="17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1560" y="2852935"/>
            <a:ext cx="324036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ru-RU" sz="1700" b="1" dirty="0" smtClean="0"/>
              <a:t>Утверждение Стандарта ОТ                в качестве унифицированного документа НОСТРОЙ</a:t>
            </a:r>
          </a:p>
          <a:p>
            <a:pPr>
              <a:buFont typeface="Wingdings" pitchFamily="2" charset="2"/>
              <a:buChar char="§"/>
            </a:pPr>
            <a:r>
              <a:rPr lang="ru-RU" sz="1700" b="1" dirty="0" smtClean="0"/>
              <a:t> Разработка СРО собственного стандарта  на основе стандарта ОТ НОСТРОЙ</a:t>
            </a:r>
          </a:p>
          <a:p>
            <a:pPr>
              <a:buFont typeface="Wingdings" pitchFamily="2" charset="2"/>
              <a:buChar char="§"/>
            </a:pPr>
            <a:r>
              <a:rPr lang="ru-RU" sz="1700" b="1" dirty="0" smtClean="0"/>
              <a:t> Утверждение Стандарта ОТ               на ОСЧ СРО</a:t>
            </a:r>
          </a:p>
          <a:p>
            <a:pPr>
              <a:buFont typeface="Wingdings" pitchFamily="2" charset="2"/>
              <a:buChar char="§"/>
            </a:pPr>
            <a:r>
              <a:rPr lang="ru-RU" sz="1700" b="1" dirty="0" smtClean="0"/>
              <a:t> Интеграция Стандарта ОТ СРО в систему контроля                               за деятельностью своих членов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19273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0"/>
                            </p:stCondLst>
                            <p:childTnLst>
                              <p:par>
                                <p:cTn id="92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8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4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ASU\Рабочий стол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421624" y="1332319"/>
            <a:ext cx="4176464" cy="40011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 ЭЛЕКТРОННЫЙ ИНСПЕКТОР 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55776" y="6309320"/>
            <a:ext cx="6588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87624" y="2060848"/>
            <a:ext cx="332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получить инструкции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по созданию системы охраны труда и организации </a:t>
            </a:r>
            <a:r>
              <a:rPr lang="ru-RU" dirty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безопасных условий </a:t>
            </a:r>
            <a:r>
              <a:rPr lang="ru-RU" dirty="0" smtClean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труда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2272" y="0"/>
            <a:ext cx="293304" cy="10527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2272" y="1691516"/>
            <a:ext cx="1522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mbria" panose="02040503050406030204" pitchFamily="18" charset="0"/>
                <a:cs typeface="Times New Roman" pitchFamily="18" charset="0"/>
              </a:rPr>
              <a:t>Позволяет: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835696" y="6165304"/>
            <a:ext cx="730830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s://im2-tub-ru.yandex.net/i?id=475c36a2cd423dedca55e874d4f83972-l&amp;n=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2" b="26727"/>
          <a:stretch/>
        </p:blipFill>
        <p:spPr bwMode="auto">
          <a:xfrm>
            <a:off x="251520" y="6159126"/>
            <a:ext cx="1562901" cy="58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:\PR\Ксения\от леши\презентации Никита\новые слайды для презентации\слайд 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2132856"/>
            <a:ext cx="388843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Documents and Settings\new_pr_worker\Рабочий стол\НП\Презентации\Логотипы\Лого Нострой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251" y="6226983"/>
            <a:ext cx="576000" cy="58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Documents and Settings\new_pr_worker\Рабочий стол\НП\Презентации\Логотипы\Минстрой РФ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37376"/>
            <a:ext cx="139509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Documents and Settings\new_pr_worker\Рабочий стол\НП\Презентации\Логотипы\лого ноприз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79" y="6394179"/>
            <a:ext cx="701647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5866" y="292126"/>
            <a:ext cx="783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</a:rPr>
              <a:t>ПОДХОДЫ НОСТРОЙ К ОХРАНЕ ТРУДА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</a:rPr>
              <a:t>И ТЕХНИКЕ БЕЗОПАСНОСТИ В СРО</a:t>
            </a:r>
            <a:endParaRPr lang="ru-RU" sz="24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3356992"/>
            <a:ext cx="3677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наладить оперативный </a:t>
            </a:r>
            <a:r>
              <a:rPr lang="ru-RU" dirty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обмен информацией </a:t>
            </a:r>
            <a:r>
              <a:rPr lang="ru-RU" dirty="0" smtClean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о </a:t>
            </a:r>
            <a:r>
              <a:rPr lang="ru-RU" dirty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соблюдении требований </a:t>
            </a:r>
            <a:r>
              <a:rPr lang="ru-RU" dirty="0" smtClean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по </a:t>
            </a:r>
            <a:r>
              <a:rPr lang="ru-RU" dirty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охране труда </a:t>
            </a:r>
            <a:endParaRPr lang="ru-RU" dirty="0" smtClean="0">
              <a:latin typeface="Cambria" panose="02040503050406030204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lang="ru-RU" dirty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безопасности между строительной организацией </a:t>
            </a:r>
            <a:endParaRPr lang="ru-RU" dirty="0" smtClean="0">
              <a:latin typeface="Cambria" panose="02040503050406030204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и НОСТРОЙ</a:t>
            </a:r>
            <a:endParaRPr lang="ru-RU" dirty="0">
              <a:latin typeface="Cambria" panose="02040503050406030204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1250" y="5169966"/>
            <a:ext cx="3444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получить </a:t>
            </a:r>
            <a:r>
              <a:rPr lang="ru-RU" dirty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инструкцию </a:t>
            </a:r>
            <a:endParaRPr lang="ru-RU" dirty="0" smtClean="0">
              <a:latin typeface="Cambria" panose="02040503050406030204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по </a:t>
            </a:r>
            <a:r>
              <a:rPr lang="ru-RU" dirty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устранению </a:t>
            </a:r>
            <a:endParaRPr lang="ru-RU" dirty="0" smtClean="0">
              <a:latin typeface="Cambria" panose="02040503050406030204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anose="02040503050406030204" pitchFamily="18" charset="0"/>
                <a:ea typeface="Calibri" pitchFamily="34" charset="0"/>
                <a:cs typeface="Times New Roman" pitchFamily="18" charset="0"/>
              </a:rPr>
              <a:t>выявленных нарушений</a:t>
            </a:r>
            <a:endParaRPr lang="ru-RU" dirty="0">
              <a:latin typeface="Cambria" panose="02040503050406030204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ASU\Рабочий стол\Ладонь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94499" y="1270380"/>
            <a:ext cx="479300" cy="572823"/>
          </a:xfrm>
          <a:prstGeom prst="rect">
            <a:avLst/>
          </a:prstGeom>
          <a:noFill/>
        </p:spPr>
      </p:pic>
      <p:pic>
        <p:nvPicPr>
          <p:cNvPr id="3076" name="Picture 4" descr="C:\Documents and Settings\ASU\Рабочий стол\ГАЛОЧКА_серебро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2204864"/>
            <a:ext cx="720080" cy="720080"/>
          </a:xfrm>
          <a:prstGeom prst="rect">
            <a:avLst/>
          </a:prstGeom>
          <a:noFill/>
        </p:spPr>
      </p:pic>
      <p:pic>
        <p:nvPicPr>
          <p:cNvPr id="25" name="Picture 4" descr="C:\Documents and Settings\ASU\Рабочий стол\ГАЛОЧКА_серебро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3429000"/>
            <a:ext cx="720080" cy="720080"/>
          </a:xfrm>
          <a:prstGeom prst="rect">
            <a:avLst/>
          </a:prstGeom>
          <a:noFill/>
        </p:spPr>
      </p:pic>
      <p:pic>
        <p:nvPicPr>
          <p:cNvPr id="26" name="Picture 4" descr="C:\Documents and Settings\ASU\Рабочий стол\ГАЛОЧКА_серебро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5229200"/>
            <a:ext cx="720080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475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8766">
        <p14:vortex dir="r"/>
      </p:transition>
    </mc:Choice>
    <mc:Fallback xmlns="">
      <p:transition spd="slow" advTm="28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500"/>
                            </p:stCondLst>
                            <p:childTnLst>
                              <p:par>
                                <p:cTn id="43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500"/>
                            </p:stCondLst>
                            <p:childTnLst>
                              <p:par>
                                <p:cTn id="54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3" grpId="0"/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SU\Рабочий стол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11760" y="6309320"/>
            <a:ext cx="97930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Комитет по страхованию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финансовым инструментам строительного рынка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Ассоциации «Национальное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объединение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строителей»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55776" y="6309320"/>
            <a:ext cx="6588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62272" y="0"/>
            <a:ext cx="293304" cy="10527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07704" y="6165304"/>
            <a:ext cx="730830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Documents and Settings\new_pr_worker\Рабочий стол\НП\Презентации\Логотипы\Лого Ностро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251" y="6226983"/>
            <a:ext cx="576000" cy="58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Documents and Settings\new_pr_worker\Рабочий стол\НП\Презентации\Логотипы\Минстрой РФ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37376"/>
            <a:ext cx="139509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ocuments and Settings\new_pr_worker\Рабочий стол\НП\Презентации\Логотипы\лого ноприз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79" y="6394179"/>
            <a:ext cx="701647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6948" y="240626"/>
            <a:ext cx="838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</a:rPr>
              <a:t>ПОДХОДЫ НОСТРОЙ К ОХРАНЕ ТРУДА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</a:rPr>
              <a:t>И ТЕХНИКЕ БЕЗОПАСНОСТИ В СРО</a:t>
            </a:r>
            <a:endParaRPr lang="ru-RU" sz="24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2055" name="Picture 7" descr="O:\PR\Ксения\от леши\презентации Никита\новые слайды для презентации\слайд 7\сайт для слайда 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" b="22328"/>
          <a:stretch>
            <a:fillRect/>
          </a:stretch>
        </p:blipFill>
        <p:spPr bwMode="auto">
          <a:xfrm>
            <a:off x="1125743" y="1746742"/>
            <a:ext cx="7118665" cy="391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:\PR\Ксения\от леши\презентации Никита\новые слайды для презентации\ру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04" y="4108546"/>
            <a:ext cx="541554" cy="6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O:\PR\Ксения\от леши\презентации Никита\новые слайды для презентации\слайд 7\для слайда 7_3 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96" y="1744642"/>
            <a:ext cx="7200000" cy="37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O:\PR\Ксения\от леши\презентации Никита\новые слайды для презентации\ру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716" y="5286549"/>
            <a:ext cx="541554" cy="6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:\PR\Ксения\от леши\презентации Никита\новые слайды для презентации\слайд 7\для слайда 7_4 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61048"/>
            <a:ext cx="2823269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O:\PR\Ксения\от леши\презентации Никита\новые слайды для презентации\слайд 7\для слайда 7_5 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1088"/>
            <a:ext cx="3475037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:\PR\Ксения\от леши\презентации Никита\новые слайды для презентации\слайд 7\для слайда 7_6 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97152"/>
            <a:ext cx="3475037" cy="5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O:\PR\Ксения\от леши\презентации Никита\новые слайды для презентации\слайд 7\для слайда 7_7 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45224"/>
            <a:ext cx="3475038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O:\PR\Ксения\от леши\презентации Никита\новые слайды для презентации\зеленая галочк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293096"/>
            <a:ext cx="39687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O:\PR\Ксения\от леши\презентации Никита\новые слайды для презентации\зеленая галочк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869160"/>
            <a:ext cx="39687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:\PR\Ксения\от леши\презентации Никита\новые слайды для презентации\красный крестик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589240"/>
            <a:ext cx="347662" cy="34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222675" y="1155509"/>
            <a:ext cx="4176464" cy="40011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 ЭЛЕКТРОННЫЙ ИНСПЕКТОР 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2093">
        <p14:vortex dir="r"/>
      </p:transition>
    </mc:Choice>
    <mc:Fallback xmlns="">
      <p:transition spd="slow" advTm="32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1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1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1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76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26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26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01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1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76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76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SU\Рабочий стол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555776" y="6309320"/>
            <a:ext cx="97930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Комитет по страхованию и финансовым инструментам строительного рынка</a:t>
            </a:r>
            <a:endParaRPr lang="ru-RU" sz="900" dirty="0">
              <a:solidFill>
                <a:schemeClr val="bg1"/>
              </a:solidFill>
              <a:latin typeface="Cambria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Ассоциации «Национальное </a:t>
            </a:r>
            <a:r>
              <a:rPr lang="ru-RU" sz="1100" b="1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объединение</a:t>
            </a:r>
            <a:r>
              <a:rPr lang="ru-RU" sz="1200" b="1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строителей»</a:t>
            </a:r>
            <a:endParaRPr lang="ru-RU" sz="900" dirty="0">
              <a:solidFill>
                <a:schemeClr val="bg1"/>
              </a:solidFill>
              <a:latin typeface="Cambr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21887" y="6309320"/>
            <a:ext cx="6588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763688" y="6159126"/>
            <a:ext cx="7380312" cy="617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62272" y="1"/>
            <a:ext cx="293304" cy="11247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755576" y="1270938"/>
            <a:ext cx="776525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Реестр несчастных случаев по застройщикам (по объектам)</a:t>
            </a:r>
            <a:endParaRPr lang="ru-RU" sz="19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8" name="Picture 2" descr="https://im2-tub-ru.yandex.net/i?id=475c36a2cd423dedca55e874d4f83972-l&amp;n=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2" b="26727"/>
          <a:stretch/>
        </p:blipFill>
        <p:spPr bwMode="auto">
          <a:xfrm>
            <a:off x="272795" y="6159126"/>
            <a:ext cx="1562901" cy="58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new_pr_worker\Рабочий стол\НП\Презентации\Логотипы\Лого Ностро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251" y="6226983"/>
            <a:ext cx="576000" cy="58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Documents and Settings\new_pr_worker\Рабочий стол\НП\Презентации\Логотипы\Минстрой РФ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37376"/>
            <a:ext cx="139509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Documents and Settings\new_pr_worker\Рабочий стол\НП\Презентации\Логотипы\лого ноприз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79" y="6394179"/>
            <a:ext cx="701647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:\PR\Ксения\от леши\презентации Никита\новые слайды для презентации\слайд 9\для слайда 9_1 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45" y="1844823"/>
            <a:ext cx="6891338" cy="21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:\PR\Ксения\от леши\презентации Никита\новые слайды для презентации\слайд 9\для слайда 9_2 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00376"/>
            <a:ext cx="2246313" cy="5207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O:\PR\Ксения\от леши\презентации Никита\новые слайды для презентации\слайд 9\для слайда 9_3 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46749"/>
            <a:ext cx="2252662" cy="1295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:\PR\Ксения\от леши\презентации Никита\новые слайды для презентации\слайд 9\для слайда 9_4 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44" y="4000376"/>
            <a:ext cx="2268000" cy="5264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O:\PR\Ксения\от леши\презентации Никита\новые слайды для презентации\слайд 9\для слайда 9_5 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45" y="4546149"/>
            <a:ext cx="2259243" cy="1296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:\PR\Ксения\от леши\презентации Никита\новые слайды для презентации\слайд 9\для слайда 9_6 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378" y="4006147"/>
            <a:ext cx="2243138" cy="5207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911740" y="3356992"/>
            <a:ext cx="1944216" cy="28803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Sity</a:t>
            </a:r>
            <a:r>
              <a:rPr lang="en-US" dirty="0" smtClean="0">
                <a:solidFill>
                  <a:schemeClr val="tx1"/>
                </a:solidFill>
              </a:rPr>
              <a:t> Build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87" name="Picture 15" descr="O:\PR\Ксения\от леши\презентации Никита\новые слайды для презентации\луп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60" y="3356992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O:\PR\Ксения\от леши\презентации Никита\новые слайды для презентации\слайд 9\для слайда 9_7 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378" y="4538457"/>
            <a:ext cx="2259243" cy="1296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ASU\Рабочий стол\arrows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92280" y="3429000"/>
            <a:ext cx="573608" cy="573608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729705" y="293748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</a:rPr>
              <a:t>ПОДХОДЫ НОСТРОЙ К ОХРАНЕ ТРУДА И ТЕХНИКЕ БЕЗОПАСНОСТИ В СРО</a:t>
            </a:r>
            <a:endParaRPr lang="ru-RU" sz="2400" b="1" dirty="0">
              <a:solidFill>
                <a:srgbClr val="0070C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4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9609">
        <p14:vortex dir="r"/>
      </p:transition>
    </mc:Choice>
    <mc:Fallback xmlns="">
      <p:transition spd="slow" advTm="29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600"/>
                            </p:stCondLst>
                            <p:childTnLst>
                              <p:par>
                                <p:cTn id="29" presetID="1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6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1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1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1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755415" y="218882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МЕРОПРИЯТИЯ ПО ОХРАНЕ ТРУДА </a:t>
            </a:r>
          </a:p>
          <a:p>
            <a:pPr lvl="0"/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В СФЕРЕ СТРОИТЕЛЬСТВА</a:t>
            </a:r>
            <a:endParaRPr lang="ru-RU" sz="2400" b="1" dirty="0">
              <a:solidFill>
                <a:srgbClr val="0070C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ASU\Рабочий стол\анализ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193965"/>
            <a:ext cx="1621119" cy="108290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778682" y="1270501"/>
            <a:ext cx="19442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2015 – 2016 гг.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785914" y="1270501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  <a:cs typeface="Times New Roman" pitchFamily="18" charset="0"/>
              </a:rPr>
              <a:t>Рассмотрено и проанализировано </a:t>
            </a:r>
            <a:endParaRPr lang="ru-RU" b="1" dirty="0"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3304" y="1082675"/>
            <a:ext cx="24105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FF0000"/>
                </a:solidFill>
                <a:latin typeface="Cambria" panose="02040503050406030204" pitchFamily="18" charset="0"/>
              </a:rPr>
              <a:t>БОЛЕЕ 2000</a:t>
            </a:r>
            <a:endParaRPr lang="ru-RU" sz="2800" b="1" cap="none" spc="50" dirty="0">
              <a:ln w="11430"/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0431" y="148262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несчастных случаев</a:t>
            </a:r>
          </a:p>
          <a:p>
            <a:pPr algn="ctr"/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в строительстве</a:t>
            </a:r>
            <a:endParaRPr lang="ru-RU" dirty="0"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71600" y="2276872"/>
            <a:ext cx="7128792" cy="57606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ambria" panose="02040503050406030204" pitchFamily="18" charset="0"/>
              </a:rPr>
              <a:t>Направлены обращения</a:t>
            </a:r>
          </a:p>
          <a:p>
            <a:pPr algn="ctr"/>
            <a:r>
              <a:rPr lang="ru-RU" dirty="0" smtClean="0">
                <a:latin typeface="Cambria" panose="02040503050406030204" pitchFamily="18" charset="0"/>
              </a:rPr>
              <a:t>                          в 420 саморегулируемых организаций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7172" name="Picture 4" descr="C:\Documents and Settings\ASU\Рабочий стол\small-10713.jp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276872"/>
            <a:ext cx="1728192" cy="1153625"/>
          </a:xfrm>
          <a:prstGeom prst="rect">
            <a:avLst/>
          </a:prstGeom>
          <a:noFill/>
        </p:spPr>
      </p:pic>
      <p:pic>
        <p:nvPicPr>
          <p:cNvPr id="19" name="Picture 9" descr="C:\Documents and Settings\ASU\Рабочий стол\стрелочк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043608" y="3284984"/>
            <a:ext cx="576064" cy="576064"/>
          </a:xfrm>
          <a:prstGeom prst="rect">
            <a:avLst/>
          </a:prstGeom>
          <a:noFill/>
        </p:spPr>
      </p:pic>
      <p:pic>
        <p:nvPicPr>
          <p:cNvPr id="20" name="Picture 9" descr="C:\Documents and Settings\ASU\Рабочий стол\стрелочк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211960" y="3284984"/>
            <a:ext cx="576064" cy="576064"/>
          </a:xfrm>
          <a:prstGeom prst="rect">
            <a:avLst/>
          </a:prstGeom>
          <a:noFill/>
        </p:spPr>
      </p:pic>
      <p:pic>
        <p:nvPicPr>
          <p:cNvPr id="21" name="Picture 9" descr="C:\Documents and Settings\ASU\Рабочий стол\стрелочк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226349" y="3326151"/>
            <a:ext cx="576064" cy="544016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539552" y="3861048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10% случаев – </a:t>
            </a:r>
          </a:p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совместные проверки СРО </a:t>
            </a:r>
          </a:p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с ГИТ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1760" y="3861048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anose="02040503050406030204" pitchFamily="18" charset="0"/>
              </a:rPr>
              <a:t>95% случаев – внеплановые проверки и дисциплинарное воздействие, направленные на предупреждение случаев травматизма и соблюдение требований безопасности </a:t>
            </a:r>
          </a:p>
          <a:p>
            <a:pPr algn="ctr"/>
            <a:r>
              <a:rPr lang="ru-RU" dirty="0" smtClean="0">
                <a:latin typeface="Cambria" panose="02040503050406030204" pitchFamily="18" charset="0"/>
              </a:rPr>
              <a:t>при производстве строительно-монтажных работ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7173" name="Picture 5" descr="C:\Documents and Settings\ASU\Рабочий стол\1_list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3978018"/>
            <a:ext cx="1656184" cy="2114548"/>
          </a:xfrm>
          <a:prstGeom prst="rect">
            <a:avLst/>
          </a:prstGeom>
          <a:noFill/>
        </p:spPr>
      </p:pic>
      <p:pic>
        <p:nvPicPr>
          <p:cNvPr id="7175" name="Picture 7" descr="C:\Documents and Settings\ASU\Рабочий стол\кр крест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7436900" y="4800689"/>
            <a:ext cx="1234581" cy="1059725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876095" y="3861048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anose="02040503050406030204" pitchFamily="18" charset="0"/>
              </a:rPr>
              <a:t>Прецеденты лишения допуска СРО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0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000"/>
                            </p:stCondLst>
                            <p:childTnLst>
                              <p:par>
                                <p:cTn id="8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3000"/>
                            </p:stCondLst>
                            <p:childTnLst>
                              <p:par>
                                <p:cTn id="9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/>
      <p:bldP spid="13" grpId="0" animBg="1"/>
      <p:bldP spid="22" grpId="0"/>
      <p:bldP spid="23" grpId="0"/>
      <p:bldP spid="27" grpId="0"/>
      <p:bldP spid="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755576" y="477362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ОБОСНОВАНИЕ ПРОВОДИМОЙ РАБОТЫ</a:t>
            </a:r>
            <a:endParaRPr lang="ru-RU" sz="2400" b="1" dirty="0">
              <a:solidFill>
                <a:srgbClr val="0070C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Documents and Settings\ASU\Рабочий стол\e627a492e9d6fe5c1b3ee433179b2e70.jpg"/>
          <p:cNvPicPr>
            <a:picLocks noChangeAspect="1" noChangeArrowheads="1"/>
          </p:cNvPicPr>
          <p:nvPr/>
        </p:nvPicPr>
        <p:blipFill>
          <a:blip r:embed="rId3" cstate="print"/>
          <a:srcRect l="24242" t="-4563" r="24243"/>
          <a:stretch>
            <a:fillRect/>
          </a:stretch>
        </p:blipFill>
        <p:spPr bwMode="auto">
          <a:xfrm>
            <a:off x="7225580" y="4012643"/>
            <a:ext cx="1440160" cy="1844113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67544" y="1103546"/>
            <a:ext cx="590465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/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Цель строительных СРО  –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 предупреждение</a:t>
            </a:r>
          </a:p>
          <a:p>
            <a:pPr marL="285750" indent="-285750" algn="just"/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причинения  вреда  жизни  и  здоровью  физических  лиц</a:t>
            </a:r>
          </a:p>
          <a:p>
            <a:pPr marL="285750" indent="-285750" algn="just"/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вследствие  недостатков  работ, которые  оказывают</a:t>
            </a:r>
          </a:p>
          <a:p>
            <a:pPr marL="285750" indent="-285750" algn="just"/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влияние  на  безопасность  объектов  капитального</a:t>
            </a:r>
          </a:p>
          <a:p>
            <a:pPr marL="285750" indent="-285750" algn="just"/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строительства  и  выполняются  членами  СРО. </a:t>
            </a:r>
          </a:p>
        </p:txBody>
      </p:sp>
      <p:pic>
        <p:nvPicPr>
          <p:cNvPr id="8197" name="Picture 5" descr="C:\Documents and Settings\ASU\Рабочий стол\каска-кирпич.jpg"/>
          <p:cNvPicPr>
            <a:picLocks noChangeAspect="1" noChangeArrowheads="1"/>
          </p:cNvPicPr>
          <p:nvPr/>
        </p:nvPicPr>
        <p:blipFill>
          <a:blip r:embed="rId4" cstate="print"/>
          <a:srcRect l="25517" t="12"/>
          <a:stretch>
            <a:fillRect/>
          </a:stretch>
        </p:blipFill>
        <p:spPr bwMode="auto">
          <a:xfrm>
            <a:off x="6192180" y="865669"/>
            <a:ext cx="2376264" cy="174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2267744" y="2859613"/>
            <a:ext cx="63007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     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Задача НОСТРОЙ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– участие в формировании предложений по выработке государственной политики в области строительства, в том числе, по обеспечению безопасности                                     на строительных объектах.</a:t>
            </a:r>
          </a:p>
        </p:txBody>
      </p:sp>
      <p:pic>
        <p:nvPicPr>
          <p:cNvPr id="8198" name="Picture 6" descr="C:\Documents and Settings\ASU\Рабочий стол\круглый стол.jpg"/>
          <p:cNvPicPr>
            <a:picLocks noChangeAspect="1" noChangeArrowheads="1"/>
          </p:cNvPicPr>
          <p:nvPr/>
        </p:nvPicPr>
        <p:blipFill>
          <a:blip r:embed="rId5" cstate="print"/>
          <a:srcRect t="10543" r="1600" b="8629"/>
          <a:stretch>
            <a:fillRect/>
          </a:stretch>
        </p:blipFill>
        <p:spPr bwMode="auto">
          <a:xfrm>
            <a:off x="322040" y="2636912"/>
            <a:ext cx="2160240" cy="1656184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467544" y="4437112"/>
            <a:ext cx="66967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cs typeface="Times New Roman" pitchFamily="18" charset="0"/>
              </a:rPr>
              <a:t>Система контроля СРО за деятельностью членов в части соблюдения на производстве требований безопасности и охраны труда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cs typeface="Times New Roman" pitchFamily="18" charset="0"/>
              </a:rPr>
              <a:t>существенно снизит производственный травматизм              на строительных объектах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cs typeface="Times New Roman" pitchFamily="18" charset="0"/>
              </a:rPr>
              <a:t>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3059832" y="6309320"/>
            <a:ext cx="60841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7596336" y="4353388"/>
            <a:ext cx="0" cy="86328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308304" y="4366972"/>
            <a:ext cx="0" cy="86409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462272" y="1"/>
            <a:ext cx="293304" cy="10527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19516" y="6165304"/>
            <a:ext cx="742448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https://im2-tub-ru.yandex.net/i?id=475c36a2cd423dedca55e874d4f83972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2" b="26727"/>
          <a:stretch/>
        </p:blipFill>
        <p:spPr bwMode="auto">
          <a:xfrm>
            <a:off x="200787" y="6165304"/>
            <a:ext cx="1562901" cy="58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Documents and Settings\new_pr_worker\Рабочий стол\НП\Презентации\Логотипы\Лого Ностро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251" y="6226983"/>
            <a:ext cx="576000" cy="58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:\Documents and Settings\new_pr_worker\Рабочий стол\НП\Презентации\Логотипы\Минстрой РФ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37376"/>
            <a:ext cx="139509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Documents and Settings\new_pr_worker\Рабочий стол\НП\Презентации\Логотипы\лого ноприз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79" y="6394179"/>
            <a:ext cx="701647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5768" y="2060848"/>
            <a:ext cx="6504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БЛАГОДАРЮ ЗА ВНИМАНИЕ!</a:t>
            </a:r>
            <a:endParaRPr lang="ru-RU" sz="36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27273" y="3921857"/>
            <a:ext cx="4752529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НАСЕДКИНА  МАРИЯ  АЛЕКСЕЕВНА</a:t>
            </a:r>
          </a:p>
          <a:p>
            <a:endParaRPr lang="ru-RU" b="1" dirty="0" smtClean="0">
              <a:latin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</a:rPr>
              <a:t>заместитель председателя 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Комитета НОСТРОЙ по </a:t>
            </a:r>
            <a:r>
              <a:rPr lang="ru-RU" dirty="0">
                <a:latin typeface="Cambria" panose="02040503050406030204" pitchFamily="18" charset="0"/>
              </a:rPr>
              <a:t>страхованию, </a:t>
            </a:r>
            <a:endParaRPr lang="ru-RU" dirty="0" smtClean="0">
              <a:latin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</a:rPr>
              <a:t>охране </a:t>
            </a:r>
            <a:r>
              <a:rPr lang="ru-RU" dirty="0">
                <a:latin typeface="Cambria" panose="02040503050406030204" pitchFamily="18" charset="0"/>
              </a:rPr>
              <a:t>труда </a:t>
            </a:r>
            <a:r>
              <a:rPr lang="ru-RU" dirty="0" smtClean="0">
                <a:latin typeface="Cambria" panose="02040503050406030204" pitchFamily="18" charset="0"/>
              </a:rPr>
              <a:t>и </a:t>
            </a:r>
            <a:r>
              <a:rPr lang="ru-RU" dirty="0">
                <a:latin typeface="Cambria" panose="02040503050406030204" pitchFamily="18" charset="0"/>
              </a:rPr>
              <a:t>финансовым </a:t>
            </a:r>
            <a:r>
              <a:rPr lang="ru-RU" dirty="0" smtClean="0">
                <a:latin typeface="Cambria" panose="02040503050406030204" pitchFamily="18" charset="0"/>
              </a:rPr>
              <a:t>инструментам </a:t>
            </a:r>
            <a:r>
              <a:rPr lang="ru-RU" dirty="0">
                <a:latin typeface="Cambria" panose="02040503050406030204" pitchFamily="18" charset="0"/>
              </a:rPr>
              <a:t>строительного рынка </a:t>
            </a:r>
          </a:p>
        </p:txBody>
      </p:sp>
    </p:spTree>
    <p:extLst>
      <p:ext uri="{BB962C8B-B14F-4D97-AF65-F5344CB8AC3E}">
        <p14:creationId xmlns:p14="http://schemas.microsoft.com/office/powerpoint/2010/main" val="3885046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9712" y="76470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755576" y="188640"/>
            <a:ext cx="79208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НЕСЧАСТНЫЕ СЛУЧАИ НА ПРОИЗВОДСТВЕ,</a:t>
            </a:r>
            <a:r>
              <a:rPr kumimoji="0" lang="ru-RU" sz="2400" b="1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ПРОИЗОШЕДШИЕ</a:t>
            </a:r>
            <a:r>
              <a:rPr kumimoji="0" lang="ru-RU" sz="2400" b="1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 В РФ В РАЗЛИЧНЫХ ОТРАСЛЯХ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639767919"/>
              </p:ext>
            </p:extLst>
          </p:nvPr>
        </p:nvGraphicFramePr>
        <p:xfrm>
          <a:off x="539552" y="1052736"/>
          <a:ext cx="813690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3528" y="1268760"/>
          <a:ext cx="504056" cy="3024336"/>
        </p:xfrm>
        <a:graphic>
          <a:graphicData uri="http://schemas.openxmlformats.org/drawingml/2006/table">
            <a:tbl>
              <a:tblPr/>
              <a:tblGrid>
                <a:gridCol w="504056"/>
              </a:tblGrid>
              <a:tr h="3024336"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Количество  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пострадавших</a:t>
                      </a:r>
                    </a:p>
                  </a:txBody>
                  <a:tcPr marL="68580" marR="68580" marT="0" marB="0" vert="vert2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7409" name="Picture 1" descr="C:\Documents and Settings\ASU\Рабочий стол\1c8af348024f5d6c84703ef3d1a3c4e4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8157" y="4806316"/>
            <a:ext cx="1972602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C:\Documents and Settings\ASU\Рабочий стол\proizvod-trav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0759" y="4811774"/>
            <a:ext cx="2160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C:\Documents and Settings\ASU\Рабочий стол\469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0759" y="4787801"/>
            <a:ext cx="1925131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://m.prokazan.ru/userfiles/picitem/img-20140814205557-796.jpg"/>
          <p:cNvPicPr>
            <a:picLocks noChangeAspect="1" noChangeArrowheads="1"/>
          </p:cNvPicPr>
          <p:nvPr/>
        </p:nvPicPr>
        <p:blipFill rotWithShape="1">
          <a:blip r:embed="rId7" cstate="print"/>
          <a:srcRect l="13028" r="14939"/>
          <a:stretch/>
        </p:blipFill>
        <p:spPr bwMode="auto">
          <a:xfrm>
            <a:off x="467544" y="4806316"/>
            <a:ext cx="1841166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143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1" grpId="1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770783" y="293747"/>
            <a:ext cx="53853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ТРАВМАТИЗМ НА ПРОИЗВОДСТВЕ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В РАЗЛИЧНЫХ ОТРАСЛЯХ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1196752"/>
            <a:ext cx="102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2013 год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3635732"/>
            <a:ext cx="102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2014 год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08304" y="1124744"/>
            <a:ext cx="1028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08304" y="3635732"/>
            <a:ext cx="1028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new_pr_worker\Рабочий стол\НП\Презентации\диаграммы\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1" y="1484784"/>
            <a:ext cx="275062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Documents and Settings\new_pr_worker\Рабочий стол\НП\Презентации\диаграммы\2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7" y="3933056"/>
            <a:ext cx="27506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new_pr_worker\Рабочий стол\НП\Презентации\диаграммы\2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63" y="1494076"/>
            <a:ext cx="27506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Documents and Settings\new_pr_worker\Рабочий стол\НП\Презентации\диаграммы\2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63" y="3933056"/>
            <a:ext cx="27549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new_pr_worker\Рабочий стол\НП\Презентации\диаграммы\20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5" y="1076041"/>
            <a:ext cx="7809241" cy="511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4288" y="1197045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2013</a:t>
            </a:r>
            <a:endParaRPr lang="ru-RU" sz="24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1032" name="Picture 8" descr="C:\Documents and Settings\new_pr_worker\Рабочий стол\НП\Презентации\диаграммы\201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5" y="1080561"/>
            <a:ext cx="7809241" cy="511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66393" y="1309410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2014</a:t>
            </a:r>
            <a:endParaRPr lang="ru-RU" sz="24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1033" name="Picture 9" descr="C:\Documents and Settings\new_pr_worker\Рабочий стол\НП\Презентации\диаграммы\201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47" y="1100351"/>
            <a:ext cx="7846539" cy="513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1381418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2015</a:t>
            </a:r>
            <a:endParaRPr lang="ru-RU" sz="24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1034" name="Picture 10" descr="C:\Documents and Settings\new_pr_worker\Рабочий стол\НП\Презентации\диаграммы\201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11" y="1085081"/>
            <a:ext cx="7807626" cy="510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49102" y="161224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2016</a:t>
            </a:r>
            <a:endParaRPr lang="ru-RU" sz="24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10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55576" y="116632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ВОЗМЕЩЕНИЕ ВРЕДА   ЗДОРОВЬЮ, ПРИЧИНЕННОГО  НА  ОБЪЕКТАХ  КАПИТАЛЬНОГО СТРОИТЕЛЬСТВА, 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И  КОМПЕНСАЦИИ  СВЕРХ  ВОЗМЕЩЕНИЯ  ВРЕДА</a:t>
            </a:r>
            <a:endParaRPr lang="ru-RU" sz="2400" dirty="0">
              <a:solidFill>
                <a:srgbClr val="0070C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1628800"/>
            <a:ext cx="1944216" cy="648072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  <a:cs typeface="Times New Roman" pitchFamily="18" charset="0"/>
              </a:rPr>
              <a:t>3 </a:t>
            </a:r>
            <a:r>
              <a:rPr lang="ru-RU" sz="2000" b="1" dirty="0" err="1" smtClean="0">
                <a:latin typeface="Cambria" panose="02040503050406030204" pitchFamily="18" charset="0"/>
                <a:cs typeface="Times New Roman" pitchFamily="18" charset="0"/>
              </a:rPr>
              <a:t>млн</a:t>
            </a:r>
            <a:r>
              <a:rPr lang="ru-RU" sz="2000" b="1" dirty="0" smtClean="0">
                <a:latin typeface="Cambria" panose="02040503050406030204" pitchFamily="18" charset="0"/>
                <a:cs typeface="Times New Roman" pitchFamily="18" charset="0"/>
              </a:rPr>
              <a:t> рублей</a:t>
            </a: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95675" y="1628800"/>
            <a:ext cx="2016224" cy="648072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itchFamily="18" charset="0"/>
              </a:rPr>
              <a:t>2 </a:t>
            </a:r>
            <a:r>
              <a:rPr lang="ru-RU" sz="2000" b="1" dirty="0" err="1" smtClean="0">
                <a:solidFill>
                  <a:schemeClr val="bg1"/>
                </a:solidFill>
                <a:latin typeface="Cambria" panose="02040503050406030204" pitchFamily="18" charset="0"/>
                <a:cs typeface="Times New Roman" pitchFamily="18" charset="0"/>
              </a:rPr>
              <a:t>млн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itchFamily="18" charset="0"/>
              </a:rPr>
              <a:t> рублей</a:t>
            </a:r>
            <a:endParaRPr lang="ru-RU" sz="2000" b="1" dirty="0">
              <a:solidFill>
                <a:schemeClr val="bg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28184" y="1628800"/>
            <a:ext cx="2016224" cy="648072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itchFamily="18" charset="0"/>
              </a:rPr>
              <a:t>1 </a:t>
            </a:r>
            <a:r>
              <a:rPr lang="ru-RU" sz="2000" b="1" dirty="0" err="1" smtClean="0">
                <a:solidFill>
                  <a:schemeClr val="bg1"/>
                </a:solidFill>
                <a:latin typeface="Cambria" panose="02040503050406030204" pitchFamily="18" charset="0"/>
                <a:cs typeface="Times New Roman" pitchFamily="18" charset="0"/>
              </a:rPr>
              <a:t>млн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itchFamily="18" charset="0"/>
              </a:rPr>
              <a:t> рублей</a:t>
            </a:r>
            <a:endParaRPr lang="ru-RU" sz="2000" b="1" dirty="0">
              <a:solidFill>
                <a:schemeClr val="bg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0" name="Молния 9"/>
          <p:cNvSpPr/>
          <p:nvPr/>
        </p:nvSpPr>
        <p:spPr>
          <a:xfrm>
            <a:off x="899592" y="2304982"/>
            <a:ext cx="1080120" cy="720080"/>
          </a:xfrm>
          <a:prstGeom prst="lightningBol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Молния 10"/>
          <p:cNvSpPr/>
          <p:nvPr/>
        </p:nvSpPr>
        <p:spPr>
          <a:xfrm flipH="1">
            <a:off x="6870501" y="2304982"/>
            <a:ext cx="864096" cy="720080"/>
          </a:xfrm>
          <a:prstGeom prst="lightningBol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3995936" y="2348880"/>
            <a:ext cx="576064" cy="540060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67544" y="3068960"/>
            <a:ext cx="187220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Летальный исход</a:t>
            </a:r>
            <a:endParaRPr lang="ru-RU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3068960"/>
            <a:ext cx="3384376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Причинение тяжкого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Cambria" panose="02040503050406030204" pitchFamily="18" charset="0"/>
              </a:rPr>
              <a:t>вреда здоровью при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Cambria" panose="02040503050406030204" pitchFamily="18" charset="0"/>
              </a:rPr>
              <a:t>исполнении обязанностей </a:t>
            </a:r>
            <a:endParaRPr lang="ru-RU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2160" y="3068960"/>
            <a:ext cx="259228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Причинение вреда здоровью средней тяжести</a:t>
            </a:r>
            <a:endParaRPr lang="ru-RU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Рисунок 15" descr="2160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9886" y="4437112"/>
            <a:ext cx="2094544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lori-0000360572-smallww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1" y="4437112"/>
            <a:ext cx="2125714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Novy-j-risunokIMG_299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1" y="4437112"/>
            <a:ext cx="2194286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395536" y="0"/>
            <a:ext cx="360040" cy="12687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400"/>
                            </p:stCondLst>
                            <p:childTnLst>
                              <p:par>
                                <p:cTn id="23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8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3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800"/>
                            </p:stCondLst>
                            <p:childTnLst>
                              <p:par>
                                <p:cTn id="41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2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00"/>
                            </p:stCondLst>
                            <p:childTnLst>
                              <p:par>
                                <p:cTn id="54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200"/>
                            </p:stCondLst>
                            <p:childTnLst>
                              <p:par>
                                <p:cTn id="59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55576" y="104670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СУДЕБНАЯ ПРАКТИКА ВЗЫСКАНИЯ ВЫПЛАТ В СЧЕТ ВОЗМЕЩЕНИЯ ВРЕДА И КОМПЕНСАЦИЙ СВЕРХ ЕГО ВОЗМЕЩЕНИЯ ПО СТ. 60 ГРК РФ</a:t>
            </a:r>
            <a:endParaRPr lang="ru-RU" sz="2400" dirty="0">
              <a:solidFill>
                <a:srgbClr val="0070C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745879" y="2219380"/>
            <a:ext cx="7930577" cy="15696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u="sng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Требование: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взыскание с застройщика компенсации 3 млн рублей в связи со смертью отца, погибшего на объекте при выполнении работ по устройству ограждений лестниц.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u="sng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Итог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: исковые требования удовлетворены.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u="sng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Причины: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нарушение требований по охране труда и безопасности при осуществлении строительства.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5879" y="1444873"/>
            <a:ext cx="793057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i="0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Новосибирск. Гражданское дело по исковому заявлению Пастернак И.В.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i="0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о взыскании компенсации сверх возмещения</a:t>
            </a:r>
            <a:r>
              <a:rPr kumimoji="0" lang="ru-RU" i="0" u="none" strike="noStrike" cap="none" spc="0" normalizeH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i="0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вреда в сумме 3 млн рублей </a:t>
            </a:r>
            <a:endParaRPr lang="ru-RU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37890" name="Picture 2" descr="C:\Documents and Settings\ASU\Рабочий стол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27" y="1473374"/>
            <a:ext cx="648071" cy="54825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770609" y="4008616"/>
            <a:ext cx="790584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itchFamily="18" charset="0"/>
              </a:rPr>
              <a:t>Дело № 2-1529/14 от 15.10.2014 г. </a:t>
            </a:r>
            <a:r>
              <a:rPr lang="ru-RU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itchFamily="18" charset="0"/>
              </a:rPr>
              <a:t>Петродворцовый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itchFamily="18" charset="0"/>
              </a:rPr>
              <a:t> районный суд СПб</a:t>
            </a:r>
          </a:p>
        </p:txBody>
      </p:sp>
      <p:pic>
        <p:nvPicPr>
          <p:cNvPr id="24" name="Picture 2" descr="C:\Documents and Settings\ASU\Рабочий стол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829690"/>
            <a:ext cx="648071" cy="548258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755577" y="1473374"/>
            <a:ext cx="792088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i="0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Дело</a:t>
            </a:r>
            <a:r>
              <a:rPr kumimoji="0" lang="ru-RU" i="0" u="none" strike="noStrike" cap="none" spc="0" normalizeH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 № 2-1537/16 от 26.04. 2016 г. Ленинский районный суд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i="0" u="none" strike="noStrike" cap="none" spc="0" normalizeH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г. Ставрополь </a:t>
            </a:r>
            <a:r>
              <a:rPr kumimoji="0" lang="ru-RU" i="0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lang="ru-RU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0569" y="-2"/>
            <a:ext cx="360040" cy="12687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770609" y="4509120"/>
            <a:ext cx="7905848" cy="13234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u="sng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Требование: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взыскание компенсации сверх возмещения вреда 3 млн рублей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. Падение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работника на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стройплощадке при осуществлении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строительных работ.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u="sng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Итог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: удовлетворено.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u="sng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Причина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: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нарушение технологии производства работ, не применение СИЗ, отсутствие контроля за процессом выполнения работ.</a:t>
            </a: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751882" y="2261190"/>
            <a:ext cx="7924576" cy="18158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u="sng" dirty="0" smtClean="0">
                <a:solidFill>
                  <a:schemeClr val="tx1"/>
                </a:solidFill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Требование</a:t>
            </a:r>
            <a:r>
              <a:rPr lang="ru-RU" sz="1600" u="sng" dirty="0">
                <a:solidFill>
                  <a:schemeClr val="tx1"/>
                </a:solidFill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: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 взыскание с застройщика компенсации 2 млн рублей в связи </a:t>
            </a:r>
            <a:endParaRPr lang="ru-RU" sz="1600" dirty="0" smtClean="0">
              <a:solidFill>
                <a:schemeClr val="tx1"/>
              </a:solidFill>
              <a:latin typeface="Cambria" panose="02040503050406030204" pitchFamily="18" charset="0"/>
              <a:ea typeface="MS Mincho" pitchFamily="49" charset="-128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с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причинением тяжкого вреда здоровью при исполнении работ по демонтажу кровли.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u="sng" dirty="0">
                <a:solidFill>
                  <a:schemeClr val="tx1"/>
                </a:solidFill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Итог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: удовлетворено.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u="sng" dirty="0">
                <a:solidFill>
                  <a:schemeClr val="tx1"/>
                </a:solidFill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Причины: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MS Mincho" pitchFamily="49" charset="-128"/>
                <a:cs typeface="Times New Roman" pitchFamily="18" charset="0"/>
              </a:rPr>
              <a:t> обр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ушение плиты, на которой находился истец; ненадлежащий контроль за применением работниками средств индивидуальной защиты </a:t>
            </a:r>
            <a:endParaRPr lang="ru-RU" sz="1600" dirty="0" smtClean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при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производстве работ повышенной опасности.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9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500"/>
                            </p:stCondLst>
                            <p:childTnLst>
                              <p:par>
                                <p:cTn id="7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500"/>
                            </p:stCondLst>
                            <p:childTnLst>
                              <p:par>
                                <p:cTn id="99" presetID="1" presetClass="entr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 animBg="1"/>
      <p:bldP spid="37889" grpId="1" animBg="1"/>
      <p:bldP spid="19" grpId="0" animBg="1"/>
      <p:bldP spid="19" grpId="1" animBg="1"/>
      <p:bldP spid="21" grpId="0" animBg="1"/>
      <p:bldP spid="21" grpId="1" animBg="1"/>
      <p:bldP spid="28" grpId="0" animBg="1"/>
      <p:bldP spid="27" grpId="0" animBg="1"/>
      <p:bldP spid="27" grpId="1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2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10568" y="3699867"/>
            <a:ext cx="6240677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из решений исходит, что </a:t>
            </a:r>
            <a:r>
              <a:rPr lang="ru-RU" b="1" dirty="0" smtClean="0">
                <a:latin typeface="Cambria" panose="02040503050406030204" pitchFamily="18" charset="0"/>
                <a:cs typeface="Times New Roman" pitchFamily="18" charset="0"/>
              </a:rPr>
              <a:t>нарушение</a:t>
            </a: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  подрядчиком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требований  охраны труда, установленных трудовым законодательством,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требований к безопасности  при строительстве </a:t>
            </a:r>
            <a:r>
              <a:rPr lang="ru-RU" dirty="0">
                <a:latin typeface="Cambria" panose="02040503050406030204" pitchFamily="18" charset="0"/>
                <a:cs typeface="Times New Roman" pitchFamily="18" charset="0"/>
              </a:rPr>
              <a:t>капитального </a:t>
            </a: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объекта, установленных законодательством о техническом регулировании</a:t>
            </a:r>
          </a:p>
          <a:p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– это </a:t>
            </a:r>
            <a:r>
              <a:rPr lang="ru-RU" b="1" dirty="0" smtClean="0">
                <a:latin typeface="Cambria" panose="02040503050406030204" pitchFamily="18" charset="0"/>
                <a:cs typeface="Times New Roman" pitchFamily="18" charset="0"/>
              </a:rPr>
              <a:t>основание для осуществления выплат </a:t>
            </a: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потерпевшим по ст. 60 </a:t>
            </a:r>
            <a:r>
              <a:rPr lang="ru-RU" dirty="0" err="1" smtClean="0">
                <a:latin typeface="Cambria" panose="02040503050406030204" pitchFamily="18" charset="0"/>
                <a:cs typeface="Times New Roman" pitchFamily="18" charset="0"/>
              </a:rPr>
              <a:t>ГрК</a:t>
            </a: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 РФ.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2" name="Picture 2" descr="C:\Documents and Settings\ASU\Рабочий стол\Внима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876256" y="3247356"/>
            <a:ext cx="1632244" cy="270340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65190" y="2132856"/>
            <a:ext cx="512323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не раскрываются понятия охраны труда </a:t>
            </a:r>
          </a:p>
          <a:p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и требований безопасности при строительстве объектов в соответствии со ст. 60 </a:t>
            </a:r>
            <a:r>
              <a:rPr lang="ru-RU" dirty="0" err="1" smtClean="0">
                <a:latin typeface="Cambria" panose="02040503050406030204" pitchFamily="18" charset="0"/>
                <a:cs typeface="Times New Roman" pitchFamily="18" charset="0"/>
              </a:rPr>
              <a:t>ГрК</a:t>
            </a:r>
            <a:r>
              <a:rPr lang="ru-RU" dirty="0" smtClean="0">
                <a:latin typeface="Cambria" panose="02040503050406030204" pitchFamily="18" charset="0"/>
                <a:cs typeface="Times New Roman" pitchFamily="18" charset="0"/>
              </a:rPr>
              <a:t> РФ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104670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СУДЕБНАЯ ПРАКТИКА ВЗЫСКАНИЯ ВЫПЛАТ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В СЧЕТ ВОЗМЕЩЕНИЯ ВРЕДА И КОМПЕНСАЦИЙ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СВЕРХ ЕГО ВОЗМЕЩЕНИЯ ПО СТ. 60 ГРК РФ</a:t>
            </a:r>
            <a:endParaRPr lang="ru-RU" sz="2400" dirty="0">
              <a:solidFill>
                <a:srgbClr val="0070C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0569" y="-2"/>
            <a:ext cx="360040" cy="12687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dolgi-net.ru/media/cache/e8/f1/e8f1790dcdc0457ad56e9257b20d09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9" y="1513720"/>
            <a:ext cx="270000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65190" y="1513720"/>
            <a:ext cx="338605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Cambria" panose="02040503050406030204" pitchFamily="18" charset="0"/>
                <a:cs typeface="Times New Roman" pitchFamily="18" charset="0"/>
              </a:rPr>
              <a:t>В решениях суда обычно: </a:t>
            </a: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665" y="3199993"/>
            <a:ext cx="129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ambria" panose="02040503050406030204" pitchFamily="18" charset="0"/>
              </a:rPr>
              <a:t>при этом</a:t>
            </a:r>
            <a:endParaRPr lang="ru-RU" sz="2000" b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красный крес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8264" y="4221088"/>
            <a:ext cx="1489348" cy="1489348"/>
          </a:xfrm>
          <a:prstGeom prst="rect">
            <a:avLst/>
          </a:prstGeom>
        </p:spPr>
      </p:pic>
      <p:pic>
        <p:nvPicPr>
          <p:cNvPr id="1026" name="Picture 2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269" y="21754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6" name="Прямоугольник 5"/>
          <p:cNvSpPr/>
          <p:nvPr/>
        </p:nvSpPr>
        <p:spPr>
          <a:xfrm>
            <a:off x="747750" y="188640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</a:rPr>
              <a:t>ПОДХОДЫ НОСТРОЙ К ОХРАНЕ ТРУДА </a:t>
            </a:r>
          </a:p>
          <a:p>
            <a:pPr lvl="0"/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</a:rPr>
              <a:t>И ТЕХНИКЕ БЕЗОПАСНОСТИ В СРО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637" y="1187460"/>
            <a:ext cx="7507771" cy="400110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201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Мониторинг 266 сайтов строительных СРО – членов НОСТРОЙ</a:t>
            </a: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Рисунок 11" descr="i.jpg"/>
          <p:cNvPicPr>
            <a:picLocks noChangeAspect="1"/>
          </p:cNvPicPr>
          <p:nvPr/>
        </p:nvPicPr>
        <p:blipFill rotWithShape="1">
          <a:blip r:embed="rId4" cstate="print"/>
          <a:srcRect t="7415" r="4813" b="20259"/>
          <a:stretch/>
        </p:blipFill>
        <p:spPr>
          <a:xfrm>
            <a:off x="1629831" y="4509120"/>
            <a:ext cx="5030401" cy="1632188"/>
          </a:xfrm>
          <a:prstGeom prst="rect">
            <a:avLst/>
          </a:prstGeom>
          <a:effectLst/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18598325"/>
              </p:ext>
            </p:extLst>
          </p:nvPr>
        </p:nvGraphicFramePr>
        <p:xfrm>
          <a:off x="473808" y="1610283"/>
          <a:ext cx="7776863" cy="3145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467545" y="1772816"/>
            <a:ext cx="720080" cy="6480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45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7545" y="3212976"/>
            <a:ext cx="720080" cy="6480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13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55976" y="1808820"/>
            <a:ext cx="675742" cy="61206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42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00314" y="3212976"/>
            <a:ext cx="819758" cy="648072"/>
          </a:xfrm>
          <a:prstGeom prst="roundRec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177</a:t>
            </a:r>
            <a:endParaRPr lang="ru-RU" sz="2400" b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20" grpId="0" animBg="1"/>
      <p:bldP spid="13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008" y="2704"/>
            <a:ext cx="9144000" cy="6858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827584" y="188640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ВЗАИМОДЕЙСТВИЕ НОСТРОЙ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cs typeface="Times New Roman" pitchFamily="18" charset="0"/>
              </a:rPr>
              <a:t>С ОРГАНАМИ ГОСУДАРСТВЕННОЙ ВЛАСТИ</a:t>
            </a:r>
            <a:endParaRPr lang="ru-RU" sz="2400" dirty="0">
              <a:solidFill>
                <a:srgbClr val="0070C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9939" name="Picture 3" descr="\\Backup\obmen\PR\Ксения\Презентации\Загускин 03.02.17\Logo_NOSTROY_fix_pri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733291"/>
            <a:ext cx="1297075" cy="1360005"/>
          </a:xfrm>
          <a:prstGeom prst="rect">
            <a:avLst/>
          </a:prstGeom>
          <a:noFill/>
        </p:spPr>
      </p:pic>
      <p:pic>
        <p:nvPicPr>
          <p:cNvPr id="39940" name="Picture 4" descr="C:\Documents and Settings\ASU\Рабочий стол\i.jpg"/>
          <p:cNvPicPr>
            <a:picLocks noChangeAspect="1" noChangeArrowheads="1"/>
          </p:cNvPicPr>
          <p:nvPr/>
        </p:nvPicPr>
        <p:blipFill>
          <a:blip r:embed="rId4" cstate="print"/>
          <a:srcRect l="24959" t="6956" r="29487" b="13057"/>
          <a:stretch>
            <a:fillRect/>
          </a:stretch>
        </p:blipFill>
        <p:spPr bwMode="auto">
          <a:xfrm>
            <a:off x="6770976" y="1196752"/>
            <a:ext cx="1408699" cy="1620000"/>
          </a:xfrm>
          <a:prstGeom prst="rect">
            <a:avLst/>
          </a:prstGeom>
          <a:noFill/>
        </p:spPr>
      </p:pic>
      <p:sp>
        <p:nvSpPr>
          <p:cNvPr id="19" name="Выгнутая вверх стрелка 18"/>
          <p:cNvSpPr/>
          <p:nvPr/>
        </p:nvSpPr>
        <p:spPr>
          <a:xfrm rot="7647192">
            <a:off x="5429813" y="4184740"/>
            <a:ext cx="3112230" cy="1512168"/>
          </a:xfrm>
          <a:prstGeom prst="curvedDownArrow">
            <a:avLst>
              <a:gd name="adj1" fmla="val 25000"/>
              <a:gd name="adj2" fmla="val 50992"/>
              <a:gd name="adj3" fmla="val 25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верх стрелка 19"/>
          <p:cNvSpPr/>
          <p:nvPr/>
        </p:nvSpPr>
        <p:spPr>
          <a:xfrm rot="12839378">
            <a:off x="311329" y="3825043"/>
            <a:ext cx="3404692" cy="1512168"/>
          </a:xfrm>
          <a:prstGeom prst="curvedDownArrow">
            <a:avLst>
              <a:gd name="adj1" fmla="val 25000"/>
              <a:gd name="adj2" fmla="val 50992"/>
              <a:gd name="adj3" fmla="val 25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483768" y="2132856"/>
            <a:ext cx="4032448" cy="237626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План мероприятий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по снижению производственного травматизма 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в строительной отрасли на 2017 г.</a:t>
            </a:r>
            <a:endParaRPr lang="ru-RU" sz="2000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60232" y="2780928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Минстрой России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5" name="Picture 2" descr="C:\Documents and Settings\new_pr_worker\Рабочий стол\НП\Презентации\Логотипы\Минтруд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7" r="21090"/>
          <a:stretch/>
        </p:blipFill>
        <p:spPr bwMode="auto">
          <a:xfrm>
            <a:off x="683568" y="1412976"/>
            <a:ext cx="174455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гнутая вверх стрелка 15"/>
          <p:cNvSpPr/>
          <p:nvPr/>
        </p:nvSpPr>
        <p:spPr>
          <a:xfrm>
            <a:off x="2483768" y="1272520"/>
            <a:ext cx="4032448" cy="1220376"/>
          </a:xfrm>
          <a:prstGeom prst="curvedDownArrow">
            <a:avLst>
              <a:gd name="adj1" fmla="val 25000"/>
              <a:gd name="adj2" fmla="val 50992"/>
              <a:gd name="adj3" fmla="val 25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\\Backup\obmen\PR\Ксения\Презентации\ВНОТ презентация маша_2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" name="Picture 4" descr="\\Backup\obmen\PR\Ксения\Презентации\ВНОТ презентация маша_2\Для презентации\dc001c25c27d4d7b6adef63ed1790d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996952"/>
            <a:ext cx="7935722" cy="30243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27584" y="18864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ЕДИНАЯ СПРАВОЧНАЯ ИНФОРМАЦИОННАЯ СИСТЕМА ПО ОХРАНЕ ТРУДА НОСТРОЙ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1098610"/>
            <a:ext cx="8064896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Электронный ресурс с возможностью оперативного обмена информацией: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Cambria" panose="02040503050406030204" pitchFamily="18" charset="0"/>
              </a:rPr>
              <a:t>о несчастных случаях на производстве, 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Cambria" panose="02040503050406030204" pitchFamily="18" charset="0"/>
              </a:rPr>
              <a:t> о фактах нарушения законодательства в сфере трудовых отношений,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Cambria" panose="02040503050406030204" pitchFamily="18" charset="0"/>
              </a:rPr>
              <a:t> о принимаемых мерах по устранению  нарушений трудового законодательства</a:t>
            </a:r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187624" y="1268760"/>
            <a:ext cx="288032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Сведения о хозяйствующем субъекте, с которым пострадавший находился в трудовых отношениях</a:t>
            </a:r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403648" y="3284984"/>
            <a:ext cx="259228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Дата происшедшего несчастного случая</a:t>
            </a:r>
            <a:endParaRPr lang="ru-RU" dirty="0"/>
          </a:p>
        </p:txBody>
      </p:sp>
      <p:pic>
        <p:nvPicPr>
          <p:cNvPr id="1029" name="Picture 5" descr="C:\Documents and Settings\ASU\Рабочий стол\калкндар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061" y="3140968"/>
            <a:ext cx="1688635" cy="1096516"/>
          </a:xfrm>
          <a:prstGeom prst="rect">
            <a:avLst/>
          </a:prstGeom>
          <a:noFill/>
        </p:spPr>
      </p:pic>
      <p:sp>
        <p:nvSpPr>
          <p:cNvPr id="39" name="Скругленный прямоугольник 38"/>
          <p:cNvSpPr/>
          <p:nvPr/>
        </p:nvSpPr>
        <p:spPr>
          <a:xfrm>
            <a:off x="1331640" y="4941168"/>
            <a:ext cx="201622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Вид (тип) происшествия</a:t>
            </a:r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716016" y="4941168"/>
            <a:ext cx="172819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Категория несчастного случая</a:t>
            </a:r>
            <a:endParaRPr lang="ru-RU" dirty="0"/>
          </a:p>
        </p:txBody>
      </p:sp>
      <p:pic>
        <p:nvPicPr>
          <p:cNvPr id="3" name="Picture 3" descr="C:\Documents and Settings\ASU\Рабочий стол\e834b60a21f31c3e81584d04ee44408be273ead510b3124796f3_1280_бумаг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268760"/>
            <a:ext cx="936104" cy="996951"/>
          </a:xfrm>
          <a:prstGeom prst="rect">
            <a:avLst/>
          </a:prstGeom>
          <a:noFill/>
        </p:spPr>
      </p:pic>
      <p:pic>
        <p:nvPicPr>
          <p:cNvPr id="1030" name="Picture 6" descr="C:\Documents and Settings\ASU\Рабочий стол\Блокнот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29741">
            <a:off x="625044" y="4797152"/>
            <a:ext cx="827268" cy="951358"/>
          </a:xfrm>
          <a:prstGeom prst="rect">
            <a:avLst/>
          </a:prstGeom>
          <a:noFill/>
        </p:spPr>
      </p:pic>
      <p:pic>
        <p:nvPicPr>
          <p:cNvPr id="1031" name="Picture 7" descr="C:\Documents and Settings\ASU\Рабочий стол\категория несч случа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14664">
            <a:off x="3897596" y="4966488"/>
            <a:ext cx="1008112" cy="707447"/>
          </a:xfrm>
          <a:prstGeom prst="rect">
            <a:avLst/>
          </a:prstGeom>
          <a:noFill/>
        </p:spPr>
      </p:pic>
      <p:sp>
        <p:nvSpPr>
          <p:cNvPr id="41" name="Скругленный прямоугольник 40"/>
          <p:cNvSpPr/>
          <p:nvPr/>
        </p:nvSpPr>
        <p:spPr>
          <a:xfrm>
            <a:off x="4788024" y="3356992"/>
            <a:ext cx="180020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Причина несчастного случая</a:t>
            </a:r>
            <a:endParaRPr lang="ru-RU" dirty="0"/>
          </a:p>
        </p:txBody>
      </p:sp>
      <p:pic>
        <p:nvPicPr>
          <p:cNvPr id="1032" name="Picture 8" descr="C:\Documents and Settings\ASU\Рабочий стол\image02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478351">
            <a:off x="4019641" y="3167624"/>
            <a:ext cx="1038225" cy="1004888"/>
          </a:xfrm>
          <a:prstGeom prst="rect">
            <a:avLst/>
          </a:prstGeom>
          <a:noFill/>
        </p:spPr>
      </p:pic>
      <p:sp>
        <p:nvSpPr>
          <p:cNvPr id="42" name="Скругленный прямоугольник 41"/>
          <p:cNvSpPr/>
          <p:nvPr/>
        </p:nvSpPr>
        <p:spPr>
          <a:xfrm>
            <a:off x="4499992" y="1772816"/>
            <a:ext cx="208823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Сведения о пострадавших</a:t>
            </a:r>
            <a:endParaRPr lang="ru-RU" dirty="0"/>
          </a:p>
        </p:txBody>
      </p:sp>
      <p:pic>
        <p:nvPicPr>
          <p:cNvPr id="1033" name="Picture 9" descr="C:\Documents and Settings\ASU\Рабочий стол\52250_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340564">
            <a:off x="4126229" y="1313674"/>
            <a:ext cx="1215526" cy="638290"/>
          </a:xfrm>
          <a:prstGeom prst="rect">
            <a:avLst/>
          </a:prstGeom>
          <a:noFill/>
        </p:spPr>
      </p:pic>
      <p:sp>
        <p:nvSpPr>
          <p:cNvPr id="44" name="Скругленный прямоугольник 43"/>
          <p:cNvSpPr/>
          <p:nvPr/>
        </p:nvSpPr>
        <p:spPr>
          <a:xfrm>
            <a:off x="6588224" y="2780928"/>
            <a:ext cx="216024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Наименование СРО</a:t>
            </a:r>
            <a:endParaRPr lang="ru-RU" dirty="0"/>
          </a:p>
        </p:txBody>
      </p:sp>
      <p:pic>
        <p:nvPicPr>
          <p:cNvPr id="1034" name="Picture 10" descr="C:\Documents and Settings\ASU\Рабочий стол\СРО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51701">
            <a:off x="7252901" y="1874198"/>
            <a:ext cx="1341269" cy="795219"/>
          </a:xfrm>
          <a:prstGeom prst="rect">
            <a:avLst/>
          </a:prstGeom>
          <a:noFill/>
        </p:spPr>
      </p:pic>
      <p:pic>
        <p:nvPicPr>
          <p:cNvPr id="45" name="Picture 2" descr="C:\Documents and Settings\ASU\Рабочий стол\depositphotos_96509420-Red-tick-ico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9821392">
            <a:off x="6852106" y="3524676"/>
            <a:ext cx="830534" cy="837862"/>
          </a:xfrm>
          <a:prstGeom prst="rect">
            <a:avLst/>
          </a:prstGeom>
          <a:noFill/>
        </p:spPr>
      </p:pic>
      <p:sp>
        <p:nvSpPr>
          <p:cNvPr id="46" name="Скругленный прямоугольник 45"/>
          <p:cNvSpPr/>
          <p:nvPr/>
        </p:nvSpPr>
        <p:spPr>
          <a:xfrm>
            <a:off x="6588224" y="4365104"/>
            <a:ext cx="21602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Результаты расследования (проверки)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3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55" presetClass="exit" presetSubtype="0" fill="hold" grpId="4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0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800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15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4000"/>
                            </p:stCondLst>
                            <p:childTnLst>
                              <p:par>
                                <p:cTn id="87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7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0"/>
                            </p:stCondLst>
                            <p:childTnLst>
                              <p:par>
                                <p:cTn id="97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3500"/>
                            </p:stCondLst>
                            <p:childTnLst>
                              <p:par>
                                <p:cTn id="103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3" animBg="1"/>
      <p:bldP spid="14" grpId="4" animBg="1"/>
      <p:bldP spid="3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13382</TotalTime>
  <Words>1052</Words>
  <Application>Microsoft Office PowerPoint</Application>
  <PresentationFormat>Экран (4:3)</PresentationFormat>
  <Paragraphs>159</Paragraphs>
  <Slides>17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 Наседкина</dc:creator>
  <cp:lastModifiedBy>Мария Наседкина</cp:lastModifiedBy>
  <cp:revision>286</cp:revision>
  <dcterms:modified xsi:type="dcterms:W3CDTF">2017-04-11T09:31:58Z</dcterms:modified>
</cp:coreProperties>
</file>